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Proxima Nova"/>
      <p:regular r:id="rId40"/>
      <p:bold r:id="rId41"/>
      <p:italic r:id="rId42"/>
      <p:boldItalic r:id="rId43"/>
    </p:embeddedFont>
    <p:embeddedFont>
      <p:font typeface="Satisfy"/>
      <p:regular r:id="rId44"/>
    </p:embeddedFont>
    <p:embeddedFont>
      <p:font typeface="Lemon"/>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A0CF1D-C08A-4A3E-BADF-866B6C21B3A3}">
  <a:tblStyle styleId="{3DA0CF1D-C08A-4A3E-BADF-866B6C21B3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5.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7.xml"/><Relationship Id="rId44" Type="http://schemas.openxmlformats.org/officeDocument/2006/relationships/font" Target="fonts/Satisfy-regular.fntdata"/><Relationship Id="rId21" Type="http://schemas.openxmlformats.org/officeDocument/2006/relationships/slide" Target="slides/slide16.xml"/><Relationship Id="rId43" Type="http://schemas.openxmlformats.org/officeDocument/2006/relationships/font" Target="fonts/ProximaNova-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emo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video, we’ll learn what data </a:t>
            </a:r>
            <a:r>
              <a:rPr lang="en" sz="1400"/>
              <a:t>cleaning</a:t>
            </a:r>
            <a:r>
              <a:rPr lang="en" sz="1400"/>
              <a:t> is and why it is so important!</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7dd04e033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7dd04e03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Great. This looks much better so far.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d071f840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d071f840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if we check on the null values, we see that we still need to figure out how to replace the missing goals and the missing age.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7dd04e033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7dd04e0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choose to replace missing values with a value of our choice. In the case of goals in this data, we might notice that the values that are missing really should be zero for zero goals. Remember that we can use dot notation or bracket notation. Bracket notation would be needed if you wanted to fill missing values in more than one column. Again, we use the inplace=True parameter since this is our final decision. Looks great! We’ve </a:t>
            </a:r>
            <a:r>
              <a:rPr lang="en" sz="1400"/>
              <a:t>replaced</a:t>
            </a:r>
            <a:r>
              <a:rPr lang="en" sz="1400"/>
              <a:t> all of the NaNs in the goals column.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f41e60ab7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f41e60ab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 might not always make sense to fill in all of the missing values with the same value. Sometimes it’s better to fill in the missing value with a closeby value, like the value before or after it. We can use the method </a:t>
            </a:r>
            <a:r>
              <a:rPr lang="en" sz="1400"/>
              <a:t>parameter</a:t>
            </a:r>
            <a:r>
              <a:rPr lang="en" sz="1400"/>
              <a:t> and either the bfill or ffill option to fill in the missing value with the value that comes directly before or after it. Let’s see this in action.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f41e60ab7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f41e60ab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 is a filtered list that just displays the values </a:t>
            </a:r>
            <a:r>
              <a:rPr lang="en" sz="1400"/>
              <a:t>surrounding</a:t>
            </a:r>
            <a:r>
              <a:rPr lang="en" sz="1400"/>
              <a:t> the missing value in the age column. You might notice that there is a missing value in the height column as well - but it’s not listed as a NaN. We’ll talk about this in just a bit.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f41e60ab7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f41e60a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Our first option would be to fill in the missing age with the value that comes one row after it. This would fill the value in as 26.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f41e60ab7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f41e60ab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 we can use the ffill option and fill it in with the value that is in the row right in front of it which would fill it in with a 23. Now, in this example use the rows before or after make the most sense since they are also age values. However, in other data sets it might make more sense to fill in the missing value with a value in the column before or after it.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f41e60ab7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f41e60ab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Let’s see what would happen in our dataset. If we add in the axis=1 parameter, the bfill method will fill in the missing value with the value in the column after it. This would fill in the age as an empty cell. Again, we’ll explain why this is empty in just a bit.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f41e60ab7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f41e60a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Lastly, we could use the ffill method instead and fill in the value with the value in the column before it, making the missing age 0. Well, none of this really makes sense in our specific data, so what other options do we have?</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f41e60ab7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f41e60ab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What we COULD do is find the average age of the team. This would be, in most cases, acceptable depending on what we are ultimately going to do with the data. We can use the mean function to find the average age and then the fillna function to fill in the missing value with the average. And if all of this looks good, then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e2240d950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e2240d95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There’s a saying in data science of “garbage in - garbage out”. What this means is that if you data is not good, or messy to begin with, then any analysis done with that data or conclusions made from the data will also be not good. This is why data </a:t>
            </a:r>
            <a:r>
              <a:rPr lang="en" sz="1400"/>
              <a:t>scientists</a:t>
            </a:r>
            <a:r>
              <a:rPr lang="en" sz="1400"/>
              <a:t> take a long time in cleaning and preparing their data. Data cleaning deals with fixing or removing incorrect or missing values. You might think that it would be best to simply remove entries with missing data. It would </a:t>
            </a:r>
            <a:r>
              <a:rPr lang="en" sz="1400"/>
              <a:t>definitely</a:t>
            </a:r>
            <a:r>
              <a:rPr lang="en" sz="1400"/>
              <a:t> be easier to do this but using an incomplete dataset will also impact the results of your analysis. One of the main aims of data cleaning is to keep as much of a dataset intact as possible. There are a few things that we can check for and fix to clean our data.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f41e60ab7_0_1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f41e60ab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add in the inplace=True parameter. Now, let’s get to that missing height value. Why is it blank instead of NaN?</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7dd04e033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c7dd04e03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Another important aspect of cleaning your data, is checking on the data types of your data table. If you plan on using values for mathematical analysis, you’ll want to make sure that the data is being stored as integers or floats instead of strings or objects. Here, we can see that age is listed as a float and the height is actually listed as an object, or a string! We’ll want to fix these.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f41e60ab7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f41e60a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Keeping age as a float might be okay, but we can change it to an integer instead by using the astype function. We can use this function to change the data types of the values in the dataset. Changing the age to an integer has definitely made the column neater and easier to read. Notice how it didn’t </a:t>
            </a:r>
            <a:r>
              <a:rPr lang="en" sz="1400"/>
              <a:t>round</a:t>
            </a:r>
            <a:r>
              <a:rPr lang="en" sz="1400"/>
              <a:t> the average age, which was 24.95 but rather just dropped the decimal portion. We’ll come back to this a little later.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f41e60ab7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f41e60a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Another function called to_numeric can be used to convert data to the correct numeric type, either integer or float. Now, we can see that the empty string value has changed to NaN.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f41e60ab7_0_1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f41e60ab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that the </a:t>
            </a:r>
            <a:r>
              <a:rPr lang="en" sz="1400"/>
              <a:t>height is the correct data type, we can find the average height and fill in the missing value with it. Woah - doing this added a few more decimal places. We can fix this.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f41e60ab7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f41e60ab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always use the round function to denote how many decimal places to use in the float value. This probably would have been a better option to do with the age column - instead of converting the column values to integers. This way, the average age would have rounded up instead of the decimal portion being ignored.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f41e60ab7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f41e60ab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One last data cleaning technique is to search for a remove duplicate values. I’ve duplicated a few values in the WNHL dataset to demonstrate this. The duplicated() function will list if the row already exists in the dataset. This would be messy to search through in a bigger dataset.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f41e60ab7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f41e60ab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add in the sum() function to find out how many duplicate rows there are. Looks like there are 3 that we should remove.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f41e60ab7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f41e60ab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drop_duplicates function will drop all the duplicate rows. This function can really come in handy with bigger data sets. Here, you might be able to pinpoint the duplicates - but that might not be the case in a larger data set.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f41e60ab7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f41e60ab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you wanted to find the duplicate rows, we can use loc and search for only the rows that are duplicate rows.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7dd04e03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7dd04e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big part of data cleaning is deciding how to deal with missing values. This is a dataset containing </a:t>
            </a:r>
            <a:r>
              <a:rPr lang="en" sz="1400"/>
              <a:t>statistics</a:t>
            </a:r>
            <a:r>
              <a:rPr lang="en" sz="1400"/>
              <a:t> of the 2020-2021 WNHL team the </a:t>
            </a:r>
            <a:r>
              <a:rPr lang="en" sz="1400"/>
              <a:t>Toronto</a:t>
            </a:r>
            <a:r>
              <a:rPr lang="en" sz="1400"/>
              <a:t> Six. There are a lot of missing values. The missing values show up as NaN which stands for Not A Number. If a value is missing because it doesn't exist then it might just make sense to keep a number as NaN. On the other hand, if a value is missing because it wasn't recorded, then you do have a few options of how to fill in the missing value based on the other values in that column or row. This is called imputation. Let’s take a look at a few options that we have.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6574309cd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6574309c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b77ee756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b77ee75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b77ee756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b77ee75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Lists which rows are duplicate entries., B: Fills missing values with a specific value., C: Drops all rows that have a missing value., D: Lists the number of null values in each column.,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b77ee7566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b77ee75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axis=0, B: axis=1, C: inplace=True, D: method="column",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b77ee7566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b77ee75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df.grade = round(df.grade, 0), B: df.grade = pd.to_numeric(df.grade), C: df.grade = df.grade.astype(int), D: df.grade.fillna(float),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d071f8409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d071f84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pandas library includes a function called isnull(). Null is another way to say empty or missing. The isnull function will list whether or not a value is missing. When paired with the sum function, we can print out a list of how many null values are in each column. You can see here that there are a lot of missing values in the goals and the weight columns of the data.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7dd04e033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7dd04e03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have the option of simply dropping the columns or rows that contain missing values. This might be okay if the columns or rows are not critical to the analysis of the data. The function dropna will drop all rows that contain missing values. For our WNFL data, this doesn’t seem to be a good option, as it only leaves three teammates in the data!</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d071f8409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d071f84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add the parameter axis=1. Whenever this is added as a parameter, the function will act on the columns instead of the rows. Here is the data will all of the columns </a:t>
            </a:r>
            <a:r>
              <a:rPr lang="en" sz="1400"/>
              <a:t>containing</a:t>
            </a:r>
            <a:r>
              <a:rPr lang="en" sz="1400"/>
              <a:t> missing values dropped. This is better, but it dropped the goals column. The amount of goal scored is important data that we should keep.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973c7dfe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973c7d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Instead of using dropna, we can use the drop function and specify which columns or rows that we’d like to drop. Let’s say that the birth date, the birthplace and the weight columns are not important for our analysis. We can specify those columns.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0973c7dfe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0973c7d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have to include axis=1 to denote that we are dropping columns and not rows.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0973c7dfe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0973c7df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And because this is our final decision, we can add inplace=True to make this change permanent.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1" name="Google Shape;11;p2"/>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49" name="Shape 49"/>
        <p:cNvGrpSpPr/>
        <p:nvPr/>
      </p:nvGrpSpPr>
      <p:grpSpPr>
        <a:xfrm>
          <a:off x="0" y="0"/>
          <a:ext cx="0" cy="0"/>
          <a:chOff x="0" y="0"/>
          <a:chExt cx="0" cy="0"/>
        </a:xfrm>
      </p:grpSpPr>
      <p:sp>
        <p:nvSpPr>
          <p:cNvPr id="50" name="Google Shape;50;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1" name="Google Shape;51;p11"/>
          <p:cNvPicPr preferRelativeResize="0"/>
          <p:nvPr/>
        </p:nvPicPr>
        <p:blipFill>
          <a:blip r:embed="rId2">
            <a:alphaModFix/>
          </a:blip>
          <a:stretch>
            <a:fillRect/>
          </a:stretch>
        </p:blipFill>
        <p:spPr>
          <a:xfrm>
            <a:off x="0" y="0"/>
            <a:ext cx="9144000" cy="3834875"/>
          </a:xfrm>
          <a:prstGeom prst="rect">
            <a:avLst/>
          </a:prstGeom>
          <a:noFill/>
          <a:ln>
            <a:noFill/>
          </a:ln>
        </p:spPr>
      </p:pic>
      <p:sp>
        <p:nvSpPr>
          <p:cNvPr id="52" name="Google Shape;52;p11"/>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53" name="Google Shape;53;p11"/>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54" name="Shape 54"/>
        <p:cNvGrpSpPr/>
        <p:nvPr/>
      </p:nvGrpSpPr>
      <p:grpSpPr>
        <a:xfrm>
          <a:off x="0" y="0"/>
          <a:ext cx="0" cy="0"/>
          <a:chOff x="0" y="0"/>
          <a:chExt cx="0" cy="0"/>
        </a:xfrm>
      </p:grpSpPr>
      <p:sp>
        <p:nvSpPr>
          <p:cNvPr id="55" name="Google Shape;55;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6" name="Google Shape;56;p12"/>
          <p:cNvPicPr preferRelativeResize="0"/>
          <p:nvPr/>
        </p:nvPicPr>
        <p:blipFill>
          <a:blip r:embed="rId2">
            <a:alphaModFix/>
          </a:blip>
          <a:stretch>
            <a:fillRect/>
          </a:stretch>
        </p:blipFill>
        <p:spPr>
          <a:xfrm>
            <a:off x="0" y="0"/>
            <a:ext cx="9144000" cy="1105625"/>
          </a:xfrm>
          <a:prstGeom prst="rect">
            <a:avLst/>
          </a:prstGeom>
          <a:noFill/>
          <a:ln>
            <a:noFill/>
          </a:ln>
        </p:spPr>
      </p:pic>
      <p:sp>
        <p:nvSpPr>
          <p:cNvPr id="57" name="Google Shape;57;p12"/>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58" name="Google Shape;58;p12"/>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59" name="Google Shape;59;p12"/>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60" name="Shape 60"/>
        <p:cNvGrpSpPr/>
        <p:nvPr/>
      </p:nvGrpSpPr>
      <p:grpSpPr>
        <a:xfrm>
          <a:off x="0" y="0"/>
          <a:ext cx="0" cy="0"/>
          <a:chOff x="0" y="0"/>
          <a:chExt cx="0" cy="0"/>
        </a:xfrm>
      </p:grpSpPr>
      <p:sp>
        <p:nvSpPr>
          <p:cNvPr id="61" name="Google Shape;61;p13"/>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62" name="Google Shape;62;p13"/>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63" name="Google Shape;63;p13"/>
          <p:cNvPicPr preferRelativeResize="0"/>
          <p:nvPr/>
        </p:nvPicPr>
        <p:blipFill>
          <a:blip r:embed="rId2">
            <a:alphaModFix/>
          </a:blip>
          <a:stretch>
            <a:fillRect/>
          </a:stretch>
        </p:blipFill>
        <p:spPr>
          <a:xfrm>
            <a:off x="0" y="0"/>
            <a:ext cx="9144000" cy="3834875"/>
          </a:xfrm>
          <a:prstGeom prst="rect">
            <a:avLst/>
          </a:prstGeom>
          <a:noFill/>
          <a:ln>
            <a:noFill/>
          </a:ln>
        </p:spPr>
      </p:pic>
      <p:sp>
        <p:nvSpPr>
          <p:cNvPr id="64" name="Google Shape;64;p1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66" name="Google Shape;66;p13"/>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descr="slide2.png" id="69" name="Google Shape;69;p14"/>
          <p:cNvPicPr preferRelativeResize="0"/>
          <p:nvPr/>
        </p:nvPicPr>
        <p:blipFill>
          <a:blip r:embed="rId3">
            <a:alphaModFix/>
          </a:blip>
          <a:stretch>
            <a:fillRect/>
          </a:stretch>
        </p:blipFill>
        <p:spPr>
          <a:xfrm>
            <a:off x="0" y="0"/>
            <a:ext cx="9144000" cy="3834875"/>
          </a:xfrm>
          <a:prstGeom prst="rect">
            <a:avLst/>
          </a:prstGeom>
          <a:noFill/>
          <a:ln>
            <a:noFill/>
          </a:ln>
        </p:spPr>
      </p:pic>
      <p:sp>
        <p:nvSpPr>
          <p:cNvPr id="70" name="Google Shape;70;p14"/>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72" name="Google Shape;72;p14"/>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
        <p:nvSpPr>
          <p:cNvPr id="73" name="Google Shape;73;p14"/>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slide2.png" id="75" name="Google Shape;75;p15"/>
          <p:cNvPicPr preferRelativeResize="0"/>
          <p:nvPr/>
        </p:nvPicPr>
        <p:blipFill>
          <a:blip r:embed="rId3">
            <a:alphaModFix/>
          </a:blip>
          <a:stretch>
            <a:fillRect/>
          </a:stretch>
        </p:blipFill>
        <p:spPr>
          <a:xfrm>
            <a:off x="0" y="0"/>
            <a:ext cx="9144000" cy="3834875"/>
          </a:xfrm>
          <a:prstGeom prst="rect">
            <a:avLst/>
          </a:prstGeom>
          <a:noFill/>
          <a:ln>
            <a:noFill/>
          </a:ln>
        </p:spPr>
      </p:pic>
      <p:sp>
        <p:nvSpPr>
          <p:cNvPr id="76" name="Google Shape;76;p1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78" name="Google Shape;78;p15"/>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79" name="Google Shape;79;p15"/>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descr="slide2.png" id="81" name="Google Shape;81;p16"/>
          <p:cNvPicPr preferRelativeResize="0"/>
          <p:nvPr/>
        </p:nvPicPr>
        <p:blipFill>
          <a:blip r:embed="rId3">
            <a:alphaModFix/>
          </a:blip>
          <a:stretch>
            <a:fillRect/>
          </a:stretch>
        </p:blipFill>
        <p:spPr>
          <a:xfrm>
            <a:off x="0" y="0"/>
            <a:ext cx="9144000" cy="3834875"/>
          </a:xfrm>
          <a:prstGeom prst="rect">
            <a:avLst/>
          </a:prstGeom>
          <a:noFill/>
          <a:ln>
            <a:noFill/>
          </a:ln>
        </p:spPr>
      </p:pic>
      <p:sp>
        <p:nvSpPr>
          <p:cNvPr id="82" name="Google Shape;82;p1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84" name="Google Shape;84;p16"/>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descr="slide2.png" id="86" name="Google Shape;86;p17"/>
          <p:cNvPicPr preferRelativeResize="0"/>
          <p:nvPr/>
        </p:nvPicPr>
        <p:blipFill>
          <a:blip r:embed="rId3">
            <a:alphaModFix/>
          </a:blip>
          <a:stretch>
            <a:fillRect/>
          </a:stretch>
        </p:blipFill>
        <p:spPr>
          <a:xfrm>
            <a:off x="0" y="0"/>
            <a:ext cx="9144000" cy="3834875"/>
          </a:xfrm>
          <a:prstGeom prst="rect">
            <a:avLst/>
          </a:prstGeom>
          <a:noFill/>
          <a:ln>
            <a:noFill/>
          </a:ln>
        </p:spPr>
      </p:pic>
      <p:sp>
        <p:nvSpPr>
          <p:cNvPr id="87" name="Google Shape;87;p1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89" name="Google Shape;89;p17"/>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92" name="Google Shape;92;p18"/>
          <p:cNvPicPr preferRelativeResize="0"/>
          <p:nvPr/>
        </p:nvPicPr>
        <p:blipFill>
          <a:blip r:embed="rId2">
            <a:alphaModFix/>
          </a:blip>
          <a:stretch>
            <a:fillRect/>
          </a:stretch>
        </p:blipFill>
        <p:spPr>
          <a:xfrm>
            <a:off x="0" y="0"/>
            <a:ext cx="9144000" cy="3834875"/>
          </a:xfrm>
          <a:prstGeom prst="rect">
            <a:avLst/>
          </a:prstGeom>
          <a:noFill/>
          <a:ln>
            <a:noFill/>
          </a:ln>
        </p:spPr>
      </p:pic>
      <p:sp>
        <p:nvSpPr>
          <p:cNvPr id="93" name="Google Shape;93;p1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97" name="Google Shape;97;p1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0"/>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01" name="Google Shape;101;p20"/>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3"/>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5" name="Google Shape;15;p3"/>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04" name="Google Shape;104;p21"/>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06" name="Google Shape;106;p21"/>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07" name="Google Shape;107;p21"/>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22"/>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11" name="Google Shape;111;p22"/>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12" name="Google Shape;112;p22"/>
          <p:cNvGraphicFramePr/>
          <p:nvPr/>
        </p:nvGraphicFramePr>
        <p:xfrm>
          <a:off x="993813" y="1655973"/>
          <a:ext cx="3000000" cy="3000000"/>
        </p:xfrm>
        <a:graphic>
          <a:graphicData uri="http://schemas.openxmlformats.org/drawingml/2006/table">
            <a:tbl>
              <a:tblPr>
                <a:noFill/>
                <a:tableStyleId>{3DA0CF1D-C08A-4A3E-BADF-866B6C21B3A3}</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0" name="Google Shape;20;p4"/>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21" name="Shape 21"/>
        <p:cNvGrpSpPr/>
        <p:nvPr/>
      </p:nvGrpSpPr>
      <p:grpSpPr>
        <a:xfrm>
          <a:off x="0" y="0"/>
          <a:ext cx="0" cy="0"/>
          <a:chOff x="0" y="0"/>
          <a:chExt cx="0" cy="0"/>
        </a:xfrm>
      </p:grpSpPr>
      <p:sp>
        <p:nvSpPr>
          <p:cNvPr id="22" name="Google Shape;22;p5"/>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6" name="Google Shape;26;p5"/>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29" name="Google Shape;29;p6"/>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algn="ctr">
              <a:spcBef>
                <a:spcPts val="0"/>
              </a:spcBef>
              <a:spcAft>
                <a:spcPts val="0"/>
              </a:spcAft>
              <a:buNone/>
              <a:defRPr/>
            </a:lvl9pPr>
          </a:lstStyle>
          <a:p/>
        </p:txBody>
      </p:sp>
      <p:sp>
        <p:nvSpPr>
          <p:cNvPr id="30" name="Google Shape;30;p6"/>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3" name="Google Shape;33;p7"/>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34" name="Google Shape;34;p7"/>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7" name="Google Shape;37;p8"/>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38" name="Google Shape;38;p8"/>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41" name="Google Shape;41;p9"/>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42" name="Google Shape;42;p9"/>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45" name="Google Shape;45;p10"/>
          <p:cNvPicPr preferRelativeResize="0"/>
          <p:nvPr/>
        </p:nvPicPr>
        <p:blipFill>
          <a:blip r:embed="rId2">
            <a:alphaModFix/>
          </a:blip>
          <a:stretch>
            <a:fillRect/>
          </a:stretch>
        </p:blipFill>
        <p:spPr>
          <a:xfrm>
            <a:off x="0" y="0"/>
            <a:ext cx="9144000" cy="3834875"/>
          </a:xfrm>
          <a:prstGeom prst="rect">
            <a:avLst/>
          </a:prstGeom>
          <a:noFill/>
          <a:ln>
            <a:noFill/>
          </a:ln>
        </p:spPr>
      </p:pic>
      <p:sp>
        <p:nvSpPr>
          <p:cNvPr id="46" name="Google Shape;46;p1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48" name="Google Shape;48;p10"/>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a:spcBef>
                <a:spcPts val="0"/>
              </a:spcBef>
              <a:spcAft>
                <a:spcPts val="0"/>
              </a:spcAft>
              <a:buClr>
                <a:srgbClr val="555555"/>
              </a:buClr>
              <a:buSzPts val="3600"/>
              <a:buNone/>
              <a:defRPr b="1" sz="3600">
                <a:solidFill>
                  <a:srgbClr val="555555"/>
                </a:solidFill>
              </a:defRPr>
            </a:lvl2pPr>
            <a:lvl3pPr lvl="2">
              <a:spcBef>
                <a:spcPts val="0"/>
              </a:spcBef>
              <a:spcAft>
                <a:spcPts val="0"/>
              </a:spcAft>
              <a:buClr>
                <a:srgbClr val="555555"/>
              </a:buClr>
              <a:buSzPts val="3600"/>
              <a:buNone/>
              <a:defRPr b="1" sz="3600">
                <a:solidFill>
                  <a:srgbClr val="555555"/>
                </a:solidFill>
              </a:defRPr>
            </a:lvl3pPr>
            <a:lvl4pPr lvl="3">
              <a:spcBef>
                <a:spcPts val="0"/>
              </a:spcBef>
              <a:spcAft>
                <a:spcPts val="0"/>
              </a:spcAft>
              <a:buClr>
                <a:srgbClr val="555555"/>
              </a:buClr>
              <a:buSzPts val="3600"/>
              <a:buNone/>
              <a:defRPr b="1" sz="3600">
                <a:solidFill>
                  <a:srgbClr val="555555"/>
                </a:solidFill>
              </a:defRPr>
            </a:lvl4pPr>
            <a:lvl5pPr lvl="4">
              <a:spcBef>
                <a:spcPts val="0"/>
              </a:spcBef>
              <a:spcAft>
                <a:spcPts val="0"/>
              </a:spcAft>
              <a:buClr>
                <a:srgbClr val="555555"/>
              </a:buClr>
              <a:buSzPts val="3600"/>
              <a:buNone/>
              <a:defRPr b="1" sz="3600">
                <a:solidFill>
                  <a:srgbClr val="555555"/>
                </a:solidFill>
              </a:defRPr>
            </a:lvl5pPr>
            <a:lvl6pPr lvl="5">
              <a:spcBef>
                <a:spcPts val="0"/>
              </a:spcBef>
              <a:spcAft>
                <a:spcPts val="0"/>
              </a:spcAft>
              <a:buClr>
                <a:srgbClr val="555555"/>
              </a:buClr>
              <a:buSzPts val="3600"/>
              <a:buNone/>
              <a:defRPr b="1" sz="3600">
                <a:solidFill>
                  <a:srgbClr val="555555"/>
                </a:solidFill>
              </a:defRPr>
            </a:lvl6pPr>
            <a:lvl7pPr lvl="6">
              <a:spcBef>
                <a:spcPts val="0"/>
              </a:spcBef>
              <a:spcAft>
                <a:spcPts val="0"/>
              </a:spcAft>
              <a:buClr>
                <a:srgbClr val="555555"/>
              </a:buClr>
              <a:buSzPts val="3600"/>
              <a:buNone/>
              <a:defRPr b="1" sz="3600">
                <a:solidFill>
                  <a:srgbClr val="555555"/>
                </a:solidFill>
              </a:defRPr>
            </a:lvl7pPr>
            <a:lvl8pPr lvl="7">
              <a:spcBef>
                <a:spcPts val="0"/>
              </a:spcBef>
              <a:spcAft>
                <a:spcPts val="0"/>
              </a:spcAft>
              <a:buClr>
                <a:srgbClr val="555555"/>
              </a:buClr>
              <a:buSzPts val="3600"/>
              <a:buNone/>
              <a:defRPr b="1" sz="3600">
                <a:solidFill>
                  <a:srgbClr val="555555"/>
                </a:solidFill>
              </a:defRPr>
            </a:lvl8pPr>
            <a:lvl9pPr lvl="8">
              <a:spcBef>
                <a:spcPts val="0"/>
              </a:spcBef>
              <a:spcAft>
                <a:spcPts val="0"/>
              </a:spcAft>
              <a:buClr>
                <a:srgbClr val="555555"/>
              </a:buClr>
              <a:buSzPts val="3600"/>
              <a:buNone/>
              <a:defRPr b="1" sz="3600">
                <a:solidFill>
                  <a:srgbClr val="555555"/>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xpc3RzIHdoaWNoIHJvd3MgYXJlIGR1cGxpY2F0ZSBlbnRyaWVzLiIsIkZpbGxzIG1pc3NpbmcgdmFsdWVzIHdpdGggYSBzcGVjaWZpYyB2YWx1ZS4iLCJEcm9wcyBhbGwgcm93cyB0aGF0IGhhdmUgYSBtaXNzaW5nIHZhbHVlLiIsIkxpc3RzIHRoZSBudW1iZXIgb2YgbnVsbCB2YWx1ZXMgaW4gZWFjaCBjb2x1bW4uIl19pearId=magic-pear-shape-identifier" TargetMode="External"/><Relationship Id="rId4" Type="http://schemas.openxmlformats.org/officeDocument/2006/relationships/image" Target="../media/image37.png"/><Relationship Id="rId5" Type="http://schemas.openxmlformats.org/officeDocument/2006/relationships/hyperlink" Target="http://dontchangethislink.peardeckmagic.zone?eyJ0eXBlIjoiZ29vZ2xlLXNsaWRlcy1hZGRvbi1yZXNwb25zZS1mb290ZXIiLCJsYXN0RWRpdGVkQnkiOiJ1bmtub3duIiwicHJlc2VudGF0aW9uSWQiOiIxWDlvUEV5M1kzLUxzMkM5dVdNVFRtLXZNclFubDFacU1QN05COUdhN21CQSIsImNvbnRlbnRJZCI6ImN1c3RvbS1yZXNwb25zZS1tdWx0aXBsZUNob2ljZSIsInNsaWRlSWQiOiJnZWI3N2VlNzU2Nl8wXzAiLCJjb250ZW50SW5zdGFuY2VJZCI6IjFYOW9QRXkzWTMtTHMyQzl1V01UVG0tdk1yUW5sMVpxTVA3TkI5R2E3bUJBLzdkNzg2MTRkLTI3YTctNDVkNS04ZDBlLTE2MTJhZjI2YWFkYSJ9pearId=magic-pear-metadata-identifi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F4aXM9MCIsImF4aXM9MSIsImlucGxhY2U9VHJ1ZSIsIm1ldGhvZD1cImNvbHVtblwiIl19pearId=magic-pear-shape-identifier" TargetMode="External"/><Relationship Id="rId4" Type="http://schemas.openxmlformats.org/officeDocument/2006/relationships/image" Target="../media/image34.png"/><Relationship Id="rId5" Type="http://schemas.openxmlformats.org/officeDocument/2006/relationships/hyperlink" Target="http://dontchangethislink.peardeckmagic.zone?eyJ0eXBlIjoiZ29vZ2xlLXNsaWRlcy1hZGRvbi1yZXNwb25zZS1mb290ZXIiLCJsYXN0RWRpdGVkQnkiOiJ1bmtub3duIiwicHJlc2VudGF0aW9uSWQiOiIxWDlvUEV5M1kzLUxzMkM5dVdNVFRtLXZNclFubDFacU1QN05COUdhN21CQSIsImNvbnRlbnRJZCI6ImN1c3RvbS1yZXNwb25zZS1tdWx0aXBsZUNob2ljZSIsInNsaWRlSWQiOiJnZWI3N2VlNzU2Nl8wXzEwIiwiY29udGVudEluc3RhbmNlSWQiOiIxWDlvUEV5M1kzLUxzMkM5dVdNVFRtLXZNclFubDFacU1QN05COUdhN21CQS9hOGRjMjRmOC05MTRlLTRmYzQtOGIxNi03YmQ2OGIzMzk5ZmEifQ==pearId=magic-pear-metadata-identifi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mRmLmdyYWRlID0gcm91bmQoZGYuZ3JhZGUsIDApIiwiZGYuZ3JhZGUgPSBwZC50b19udW1lcmljKGRmLmdyYWRlKSIsImRmLmdyYWRlID0gZGYuZ3JhZGUuYXN0eXBlKGludCkiLCJkZi5ncmFkZS5maWxsbmEoZmxvYXQpIl19pearId=magic-pear-shape-identifier" TargetMode="External"/><Relationship Id="rId4" Type="http://schemas.openxmlformats.org/officeDocument/2006/relationships/image" Target="../media/image39.png"/><Relationship Id="rId5" Type="http://schemas.openxmlformats.org/officeDocument/2006/relationships/hyperlink" Target="http://dontchangethislink.peardeckmagic.zone?eyJ0eXBlIjoiZ29vZ2xlLXNsaWRlcy1hZGRvbi1yZXNwb25zZS1mb290ZXIiLCJsYXN0RWRpdGVkQnkiOiJ1bmtub3duIiwicHJlc2VudGF0aW9uSWQiOiIxWDlvUEV5M1kzLUxzMkM5dVdNVFRtLXZNclFubDFacU1QN05COUdhN21CQSIsImNvbnRlbnRJZCI6ImN1c3RvbS1yZXNwb25zZS1tdWx0aXBsZUNob2ljZSIsInNsaWRlSWQiOiJnZWI3N2VlNzU2Nl8wXzE1IiwiY29udGVudEluc3RhbmNlSWQiOiIxWDlvUEV5M1kzLUxzMkM5dVdNVFRtLXZNclFubDFacU1QN05COUdhN21CQS9iZjE4MzAwNC00YzY3LTQ3NjQtODc4NC00MzYxOTliOGNjOTgifQ==pearId=magic-pear-metadata-identifi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1775" y="684900"/>
            <a:ext cx="6488100" cy="169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i="1" sz="3400"/>
          </a:p>
          <a:p>
            <a:pPr indent="0" lvl="0" marL="0" rtl="0" algn="r">
              <a:spcBef>
                <a:spcPts val="0"/>
              </a:spcBef>
              <a:spcAft>
                <a:spcPts val="0"/>
              </a:spcAft>
              <a:buNone/>
            </a:pPr>
            <a:r>
              <a:t/>
            </a:r>
            <a:endParaRPr/>
          </a:p>
          <a:p>
            <a:pPr indent="0" lvl="0" marL="0" rtl="0" algn="r">
              <a:spcBef>
                <a:spcPts val="0"/>
              </a:spcBef>
              <a:spcAft>
                <a:spcPts val="0"/>
              </a:spcAft>
              <a:buNone/>
            </a:pPr>
            <a:r>
              <a:rPr lang="en"/>
              <a:t>Data </a:t>
            </a:r>
            <a:r>
              <a:rPr lang="en"/>
              <a:t>Cleaning</a:t>
            </a:r>
            <a:r>
              <a:rPr lang="en"/>
              <a:t> </a:t>
            </a:r>
            <a:endParaRPr/>
          </a:p>
        </p:txBody>
      </p:sp>
      <p:pic>
        <p:nvPicPr>
          <p:cNvPr descr="logo_color_white_text.png" id="118" name="Google Shape;118;p23"/>
          <p:cNvPicPr preferRelativeResize="0"/>
          <p:nvPr/>
        </p:nvPicPr>
        <p:blipFill>
          <a:blip r:embed="rId3">
            <a:alphaModFix/>
          </a:blip>
          <a:stretch>
            <a:fillRect/>
          </a:stretch>
        </p:blipFill>
        <p:spPr>
          <a:xfrm>
            <a:off x="108199" y="4118150"/>
            <a:ext cx="2157275" cy="944100"/>
          </a:xfrm>
          <a:prstGeom prst="rect">
            <a:avLst/>
          </a:prstGeom>
          <a:noFill/>
          <a:ln>
            <a:noFill/>
          </a:ln>
        </p:spPr>
      </p:pic>
      <p:sp>
        <p:nvSpPr>
          <p:cNvPr id="119" name="Google Shape;119;p23"/>
          <p:cNvSpPr txBox="1"/>
          <p:nvPr/>
        </p:nvSpPr>
        <p:spPr>
          <a:xfrm>
            <a:off x="3396275" y="3592600"/>
            <a:ext cx="5408400" cy="92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45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Dropping Columns/Rows</a:t>
            </a:r>
            <a:endParaRPr/>
          </a:p>
        </p:txBody>
      </p:sp>
      <p:sp>
        <p:nvSpPr>
          <p:cNvPr id="191" name="Google Shape;191;p32"/>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a:t>
            </a:r>
            <a:r>
              <a:rPr b="1" lang="en" sz="1800">
                <a:solidFill>
                  <a:srgbClr val="0B5394"/>
                </a:solidFill>
                <a:latin typeface="Courier New"/>
                <a:ea typeface="Courier New"/>
                <a:cs typeface="Courier New"/>
                <a:sym typeface="Courier New"/>
              </a:rPr>
              <a:t>"birthdate"</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"birthplace"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"weight"</a:t>
            </a: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      axis=</a:t>
            </a:r>
            <a:r>
              <a:rPr b="1" lang="en" sz="1800">
                <a:solidFill>
                  <a:srgbClr val="0000FF"/>
                </a:solidFill>
                <a:latin typeface="Courier New"/>
                <a:ea typeface="Courier New"/>
                <a:cs typeface="Courier New"/>
                <a:sym typeface="Courier New"/>
              </a:rPr>
              <a:t>1</a:t>
            </a: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192" name="Google Shape;192;p32"/>
          <p:cNvPicPr preferRelativeResize="0"/>
          <p:nvPr/>
        </p:nvPicPr>
        <p:blipFill rotWithShape="1">
          <a:blip r:embed="rId3">
            <a:alphaModFix/>
          </a:blip>
          <a:srcRect b="0" l="0" r="2723" t="0"/>
          <a:stretch/>
        </p:blipFill>
        <p:spPr>
          <a:xfrm>
            <a:off x="2486225" y="2195600"/>
            <a:ext cx="5192699" cy="2594726"/>
          </a:xfrm>
          <a:prstGeom prst="rect">
            <a:avLst/>
          </a:prstGeom>
          <a:noFill/>
          <a:ln>
            <a:noFill/>
          </a:ln>
        </p:spPr>
      </p:pic>
      <p:pic>
        <p:nvPicPr>
          <p:cNvPr id="193" name="Google Shape;193;p32"/>
          <p:cNvPicPr preferRelativeResize="0"/>
          <p:nvPr/>
        </p:nvPicPr>
        <p:blipFill rotWithShape="1">
          <a:blip r:embed="rId4">
            <a:alphaModFix/>
          </a:blip>
          <a:srcRect b="0" l="17389" r="0" t="0"/>
          <a:stretch/>
        </p:blipFill>
        <p:spPr>
          <a:xfrm>
            <a:off x="7678925" y="2271800"/>
            <a:ext cx="1265671" cy="2518526"/>
          </a:xfrm>
          <a:prstGeom prst="rect">
            <a:avLst/>
          </a:prstGeom>
          <a:noFill/>
          <a:ln>
            <a:noFill/>
          </a:ln>
        </p:spPr>
      </p:pic>
      <p:sp>
        <p:nvSpPr>
          <p:cNvPr id="194" name="Google Shape;194;p32"/>
          <p:cNvSpPr/>
          <p:nvPr/>
        </p:nvSpPr>
        <p:spPr>
          <a:xfrm>
            <a:off x="2439825" y="2199800"/>
            <a:ext cx="6603300" cy="259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5" name="Google Shape;195;p32"/>
          <p:cNvGraphicFramePr/>
          <p:nvPr/>
        </p:nvGraphicFramePr>
        <p:xfrm>
          <a:off x="258450" y="2529225"/>
          <a:ext cx="3000000" cy="3000000"/>
        </p:xfrm>
        <a:graphic>
          <a:graphicData uri="http://schemas.openxmlformats.org/drawingml/2006/table">
            <a:tbl>
              <a:tblPr>
                <a:noFill/>
                <a:tableStyleId>{3DA0CF1D-C08A-4A3E-BADF-866B6C21B3A3}</a:tableStyleId>
              </a:tblPr>
              <a:tblGrid>
                <a:gridCol w="1955375"/>
              </a:tblGrid>
              <a:tr h="56032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110145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t>
                      </a:r>
                      <a:r>
                        <a:rPr i="1" lang="en" sz="1600">
                          <a:latin typeface="Proxima Nova"/>
                          <a:ea typeface="Proxima Nova"/>
                          <a:cs typeface="Proxima Nova"/>
                          <a:sym typeface="Proxima Nova"/>
                        </a:rPr>
                        <a:t>specific</a:t>
                      </a:r>
                      <a:r>
                        <a:rPr lang="en" sz="1600">
                          <a:latin typeface="Proxima Nova"/>
                          <a:ea typeface="Proxima Nova"/>
                          <a:cs typeface="Proxima Nova"/>
                          <a:sym typeface="Proxima Nova"/>
                        </a:rPr>
                        <a:t> columns or rows.</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a:t>
            </a:r>
            <a:endParaRPr/>
          </a:p>
        </p:txBody>
      </p:sp>
      <p:sp>
        <p:nvSpPr>
          <p:cNvPr id="201" name="Google Shape;201;p33"/>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(df.isnull().</a:t>
            </a:r>
            <a:r>
              <a:rPr b="1" lang="en" sz="1800">
                <a:solidFill>
                  <a:schemeClr val="dk2"/>
                </a:solidFill>
                <a:latin typeface="Courier New"/>
                <a:ea typeface="Courier New"/>
                <a:cs typeface="Courier New"/>
                <a:sym typeface="Courier New"/>
              </a:rPr>
              <a:t>sum</a:t>
            </a:r>
            <a:r>
              <a:rPr b="1" lang="en" sz="1800">
                <a:solidFill>
                  <a:schemeClr val="dk1"/>
                </a:solidFill>
                <a:latin typeface="Courier New"/>
                <a:ea typeface="Courier New"/>
                <a:cs typeface="Courier New"/>
                <a:sym typeface="Courier New"/>
              </a:rPr>
              <a:t>())</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555555"/>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202" name="Google Shape;202;p33"/>
          <p:cNvPicPr preferRelativeResize="0"/>
          <p:nvPr/>
        </p:nvPicPr>
        <p:blipFill rotWithShape="1">
          <a:blip r:embed="rId3">
            <a:alphaModFix/>
          </a:blip>
          <a:srcRect b="-15101" l="0" r="-18008" t="0"/>
          <a:stretch/>
        </p:blipFill>
        <p:spPr>
          <a:xfrm>
            <a:off x="5018775" y="1587000"/>
            <a:ext cx="3604725" cy="28872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08" name="Google Shape;208;p34"/>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(df.goals.fillna(</a:t>
            </a:r>
            <a:r>
              <a:rPr b="1" lang="en" sz="1800">
                <a:solidFill>
                  <a:srgbClr val="0000FF"/>
                </a:solidFill>
                <a:latin typeface="Courier New"/>
                <a:ea typeface="Courier New"/>
                <a:cs typeface="Courier New"/>
                <a:sym typeface="Courier New"/>
              </a:rPr>
              <a:t>0</a:t>
            </a: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"goals"</a:t>
            </a:r>
            <a:r>
              <a:rPr b="1" lang="en" sz="1800">
                <a:latin typeface="Courier New"/>
                <a:ea typeface="Courier New"/>
                <a:cs typeface="Courier New"/>
                <a:sym typeface="Courier New"/>
              </a:rPr>
              <a:t>]</a:t>
            </a:r>
            <a:r>
              <a:rPr b="1" lang="en" sz="1800">
                <a:latin typeface="Courier New"/>
                <a:ea typeface="Courier New"/>
                <a:cs typeface="Courier New"/>
                <a:sym typeface="Courier New"/>
              </a:rPr>
              <a:t>.fillna(</a:t>
            </a:r>
            <a:r>
              <a:rPr b="1" lang="en" sz="1800">
                <a:solidFill>
                  <a:srgbClr val="0000FF"/>
                </a:solidFill>
                <a:latin typeface="Courier New"/>
                <a:ea typeface="Courier New"/>
                <a:cs typeface="Courier New"/>
                <a:sym typeface="Courier New"/>
              </a:rPr>
              <a:t>0</a:t>
            </a: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209" name="Google Shape;209;p34"/>
          <p:cNvPicPr preferRelativeResize="0"/>
          <p:nvPr/>
        </p:nvPicPr>
        <p:blipFill rotWithShape="1">
          <a:blip r:embed="rId3">
            <a:alphaModFix/>
          </a:blip>
          <a:srcRect b="0" l="0" r="1429" t="0"/>
          <a:stretch/>
        </p:blipFill>
        <p:spPr>
          <a:xfrm>
            <a:off x="3273275" y="2215025"/>
            <a:ext cx="5535474" cy="2739524"/>
          </a:xfrm>
          <a:prstGeom prst="rect">
            <a:avLst/>
          </a:prstGeom>
          <a:noFill/>
          <a:ln cap="flat" cmpd="sng" w="9525">
            <a:solidFill>
              <a:schemeClr val="dk2"/>
            </a:solidFill>
            <a:prstDash val="solid"/>
            <a:round/>
            <a:headEnd len="sm" w="sm" type="none"/>
            <a:tailEnd len="sm" w="sm" type="none"/>
          </a:ln>
        </p:spPr>
      </p:pic>
      <p:graphicFrame>
        <p:nvGraphicFramePr>
          <p:cNvPr id="210" name="Google Shape;210;p34"/>
          <p:cNvGraphicFramePr/>
          <p:nvPr/>
        </p:nvGraphicFramePr>
        <p:xfrm>
          <a:off x="134475" y="27905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Fills missing values with a specific value.</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animEffect filter="fade" transition="in">
                                      <p:cBhvr>
                                        <p:cTn dur="1000"/>
                                        <p:tgtEl>
                                          <p:spTgt spid="2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sp>
        <p:nvSpPr>
          <p:cNvPr id="216" name="Google Shape;216;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graphicFrame>
        <p:nvGraphicFramePr>
          <p:cNvPr id="217" name="Google Shape;217;p35"/>
          <p:cNvGraphicFramePr/>
          <p:nvPr/>
        </p:nvGraphicFramePr>
        <p:xfrm>
          <a:off x="219050" y="1864700"/>
          <a:ext cx="3000000" cy="3000000"/>
        </p:xfrm>
        <a:graphic>
          <a:graphicData uri="http://schemas.openxmlformats.org/drawingml/2006/table">
            <a:tbl>
              <a:tblPr>
                <a:noFill/>
                <a:tableStyleId>{3DA0CF1D-C08A-4A3E-BADF-866B6C21B3A3}</a:tableStyleId>
              </a:tblPr>
              <a:tblGrid>
                <a:gridCol w="3263600"/>
                <a:gridCol w="5461850"/>
              </a:tblGrid>
              <a:tr h="448650">
                <a:tc>
                  <a:txBody>
                    <a:bodyPr/>
                    <a:lstStyle/>
                    <a:p>
                      <a:pPr indent="0" lvl="0" marL="0" rtl="0" algn="l">
                        <a:spcBef>
                          <a:spcPts val="0"/>
                        </a:spcBef>
                        <a:spcAft>
                          <a:spcPts val="0"/>
                        </a:spcAft>
                        <a:buNone/>
                      </a:pPr>
                      <a:r>
                        <a:rPr b="1" lang="en" sz="1600">
                          <a:latin typeface="Proxima Nova"/>
                          <a:ea typeface="Proxima Nova"/>
                          <a:cs typeface="Proxima Nova"/>
                          <a:sym typeface="Proxima Nova"/>
                        </a:rPr>
                        <a:t>Command</a:t>
                      </a:r>
                      <a:endParaRPr b="1" sz="1600">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779825">
                <a:tc>
                  <a:txBody>
                    <a:bodyPr/>
                    <a:lstStyle/>
                    <a:p>
                      <a:pPr indent="0" lvl="0" marL="0" rtl="0" algn="l">
                        <a:spcBef>
                          <a:spcPts val="600"/>
                        </a:spcBef>
                        <a:spcAft>
                          <a:spcPts val="0"/>
                        </a:spcAft>
                        <a:buClr>
                          <a:schemeClr val="dk1"/>
                        </a:buClr>
                        <a:buSzPts val="1100"/>
                        <a:buFont typeface="Arial"/>
                        <a:buNone/>
                      </a:pPr>
                      <a:r>
                        <a:rPr b="1" lang="en" sz="1600">
                          <a:solidFill>
                            <a:schemeClr val="dk1"/>
                          </a:solidFill>
                          <a:latin typeface="Courier New"/>
                          <a:ea typeface="Courier New"/>
                          <a:cs typeface="Courier New"/>
                          <a:sym typeface="Courier New"/>
                        </a:rPr>
                        <a:t>df.fillna(method=</a:t>
                      </a:r>
                      <a:r>
                        <a:rPr b="1" lang="en" sz="1600">
                          <a:solidFill>
                            <a:srgbClr val="0B5394"/>
                          </a:solidFill>
                          <a:latin typeface="Courier New"/>
                          <a:ea typeface="Courier New"/>
                          <a:cs typeface="Courier New"/>
                          <a:sym typeface="Courier New"/>
                        </a:rPr>
                        <a:t>"bfill"</a:t>
                      </a:r>
                      <a:r>
                        <a:rPr b="1" lang="en" sz="1600">
                          <a:solidFill>
                            <a:schemeClr val="dk1"/>
                          </a:solidFill>
                          <a:latin typeface="Courier New"/>
                          <a:ea typeface="Courier New"/>
                          <a:cs typeface="Courier New"/>
                          <a:sym typeface="Courier New"/>
                        </a:rPr>
                        <a:t>)</a:t>
                      </a:r>
                      <a:endParaRPr b="1">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600">
                          <a:latin typeface="Proxima Nova"/>
                          <a:ea typeface="Proxima Nova"/>
                          <a:cs typeface="Proxima Nova"/>
                          <a:sym typeface="Proxima Nova"/>
                        </a:rPr>
                        <a:t>Fills the missing value with the value in the row or column </a:t>
                      </a:r>
                      <a:r>
                        <a:rPr i="1" lang="en" sz="1600">
                          <a:latin typeface="Proxima Nova"/>
                          <a:ea typeface="Proxima Nova"/>
                          <a:cs typeface="Proxima Nova"/>
                          <a:sym typeface="Proxima Nova"/>
                        </a:rPr>
                        <a:t>behind</a:t>
                      </a:r>
                      <a:r>
                        <a:rPr lang="en" sz="1600">
                          <a:latin typeface="Proxima Nova"/>
                          <a:ea typeface="Proxima Nova"/>
                          <a:cs typeface="Proxima Nova"/>
                          <a:sym typeface="Proxima Nova"/>
                        </a:rPr>
                        <a:t> it. </a:t>
                      </a:r>
                      <a:endParaRPr sz="1600">
                        <a:latin typeface="Proxima Nova"/>
                        <a:ea typeface="Proxima Nova"/>
                        <a:cs typeface="Proxima Nova"/>
                        <a:sym typeface="Proxima Nova"/>
                      </a:endParaRPr>
                    </a:p>
                  </a:txBody>
                  <a:tcPr marT="91425" marB="91425" marR="91425" marL="91425"/>
                </a:tc>
              </a:tr>
              <a:tr h="856450">
                <a:tc>
                  <a:txBody>
                    <a:bodyPr/>
                    <a:lstStyle/>
                    <a:p>
                      <a:pPr indent="0" lvl="0" marL="0" rtl="0" algn="l">
                        <a:spcBef>
                          <a:spcPts val="600"/>
                        </a:spcBef>
                        <a:spcAft>
                          <a:spcPts val="0"/>
                        </a:spcAft>
                        <a:buClr>
                          <a:schemeClr val="dk1"/>
                        </a:buClr>
                        <a:buSzPts val="1100"/>
                        <a:buFont typeface="Arial"/>
                        <a:buNone/>
                      </a:pPr>
                      <a:r>
                        <a:rPr b="1" lang="en" sz="1600">
                          <a:solidFill>
                            <a:schemeClr val="dk1"/>
                          </a:solidFill>
                          <a:latin typeface="Courier New"/>
                          <a:ea typeface="Courier New"/>
                          <a:cs typeface="Courier New"/>
                          <a:sym typeface="Courier New"/>
                        </a:rPr>
                        <a:t>df.fillna(method=</a:t>
                      </a:r>
                      <a:r>
                        <a:rPr b="1" lang="en" sz="1600">
                          <a:solidFill>
                            <a:srgbClr val="0B5394"/>
                          </a:solidFill>
                          <a:latin typeface="Courier New"/>
                          <a:ea typeface="Courier New"/>
                          <a:cs typeface="Courier New"/>
                          <a:sym typeface="Courier New"/>
                        </a:rPr>
                        <a:t>"ffill"</a:t>
                      </a:r>
                      <a:r>
                        <a:rPr b="1" lang="en" sz="1600">
                          <a:solidFill>
                            <a:schemeClr val="dk1"/>
                          </a:solidFill>
                          <a:latin typeface="Courier New"/>
                          <a:ea typeface="Courier New"/>
                          <a:cs typeface="Courier New"/>
                          <a:sym typeface="Courier New"/>
                        </a:rPr>
                        <a:t>)</a:t>
                      </a:r>
                      <a:endParaRPr b="1">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60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Fills the missing value with the value in the row or column </a:t>
                      </a:r>
                      <a:r>
                        <a:rPr i="1" lang="en" sz="1600">
                          <a:solidFill>
                            <a:schemeClr val="dk1"/>
                          </a:solidFill>
                          <a:latin typeface="Proxima Nova"/>
                          <a:ea typeface="Proxima Nova"/>
                          <a:cs typeface="Proxima Nova"/>
                          <a:sym typeface="Proxima Nova"/>
                        </a:rPr>
                        <a:t>in front of</a:t>
                      </a:r>
                      <a:r>
                        <a:rPr lang="en" sz="1600">
                          <a:solidFill>
                            <a:schemeClr val="dk1"/>
                          </a:solidFill>
                          <a:latin typeface="Proxima Nova"/>
                          <a:ea typeface="Proxima Nova"/>
                          <a:cs typeface="Proxima Nova"/>
                          <a:sym typeface="Proxima Nova"/>
                        </a:rPr>
                        <a:t> it. </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sp>
        <p:nvSpPr>
          <p:cNvPr id="223" name="Google Shape;223;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24" name="Google Shape;224;p36"/>
          <p:cNvSpPr/>
          <p:nvPr/>
        </p:nvSpPr>
        <p:spPr>
          <a:xfrm>
            <a:off x="7934575" y="2820325"/>
            <a:ext cx="440100" cy="153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6"/>
          <p:cNvPicPr preferRelativeResize="0"/>
          <p:nvPr/>
        </p:nvPicPr>
        <p:blipFill>
          <a:blip r:embed="rId3">
            <a:alphaModFix/>
          </a:blip>
          <a:stretch>
            <a:fillRect/>
          </a:stretch>
        </p:blipFill>
        <p:spPr>
          <a:xfrm>
            <a:off x="209550" y="2609850"/>
            <a:ext cx="8724900" cy="1752600"/>
          </a:xfrm>
          <a:prstGeom prst="rect">
            <a:avLst/>
          </a:prstGeom>
          <a:noFill/>
          <a:ln cap="flat" cmpd="sng" w="9525">
            <a:solidFill>
              <a:schemeClr val="dk2"/>
            </a:solidFill>
            <a:prstDash val="solid"/>
            <a:round/>
            <a:headEnd len="sm" w="sm" type="none"/>
            <a:tailEnd len="sm" w="sm" type="none"/>
          </a:ln>
        </p:spPr>
      </p:pic>
      <p:sp>
        <p:nvSpPr>
          <p:cNvPr id="226" name="Google Shape;226;p36"/>
          <p:cNvSpPr/>
          <p:nvPr/>
        </p:nvSpPr>
        <p:spPr>
          <a:xfrm>
            <a:off x="6434150" y="3336575"/>
            <a:ext cx="879600" cy="29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latin typeface="Consolas"/>
                <a:ea typeface="Consolas"/>
                <a:cs typeface="Consolas"/>
                <a:sym typeface="Consolas"/>
              </a:rPr>
              <a:t>NaN</a:t>
            </a:r>
            <a:endParaRPr b="1" sz="2600">
              <a:solidFill>
                <a:srgbClr val="434343"/>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7"/>
          <p:cNvPicPr preferRelativeResize="0"/>
          <p:nvPr/>
        </p:nvPicPr>
        <p:blipFill>
          <a:blip r:embed="rId3">
            <a:alphaModFix/>
          </a:blip>
          <a:stretch>
            <a:fillRect/>
          </a:stretch>
        </p:blipFill>
        <p:spPr>
          <a:xfrm>
            <a:off x="333375" y="2533650"/>
            <a:ext cx="8629650" cy="1752600"/>
          </a:xfrm>
          <a:prstGeom prst="rect">
            <a:avLst/>
          </a:prstGeom>
          <a:noFill/>
          <a:ln cap="flat" cmpd="sng" w="9525">
            <a:solidFill>
              <a:schemeClr val="dk2"/>
            </a:solidFill>
            <a:prstDash val="solid"/>
            <a:round/>
            <a:headEnd len="sm" w="sm" type="none"/>
            <a:tailEnd len="sm" w="sm" type="none"/>
          </a:ln>
        </p:spPr>
      </p:pic>
      <p:sp>
        <p:nvSpPr>
          <p:cNvPr id="232" name="Google Shape;232;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33" name="Google Shape;233;p37"/>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(df.fillna(method=</a:t>
            </a:r>
            <a:r>
              <a:rPr b="1" lang="en" sz="1800">
                <a:solidFill>
                  <a:srgbClr val="0B5394"/>
                </a:solidFill>
                <a:latin typeface="Courier New"/>
                <a:ea typeface="Courier New"/>
                <a:cs typeface="Courier New"/>
                <a:sym typeface="Courier New"/>
              </a:rPr>
              <a:t>"bfill"</a:t>
            </a:r>
            <a:r>
              <a:rPr b="1" lang="en" sz="1800">
                <a:solidFill>
                  <a:schemeClr val="dk1"/>
                </a:solidFill>
                <a:latin typeface="Courier New"/>
                <a:ea typeface="Courier New"/>
                <a:cs typeface="Courier New"/>
                <a:sym typeface="Courier New"/>
              </a:rPr>
              <a:t>))</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sp>
        <p:nvSpPr>
          <p:cNvPr id="234" name="Google Shape;234;p37"/>
          <p:cNvSpPr/>
          <p:nvPr/>
        </p:nvSpPr>
        <p:spPr>
          <a:xfrm>
            <a:off x="6414475" y="3333450"/>
            <a:ext cx="908700" cy="328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37"/>
          <p:cNvCxnSpPr/>
          <p:nvPr/>
        </p:nvCxnSpPr>
        <p:spPr>
          <a:xfrm rot="10800000">
            <a:off x="7428675" y="3489425"/>
            <a:ext cx="9600" cy="392100"/>
          </a:xfrm>
          <a:prstGeom prst="straightConnector1">
            <a:avLst/>
          </a:prstGeom>
          <a:noFill/>
          <a:ln cap="flat" cmpd="sng" w="28575">
            <a:solidFill>
              <a:srgbClr val="9900FF"/>
            </a:solidFill>
            <a:prstDash val="solid"/>
            <a:round/>
            <a:headEnd len="med" w="med" type="none"/>
            <a:tailEnd len="med" w="med" type="triangle"/>
          </a:ln>
        </p:spPr>
      </p:cxnSp>
      <p:sp>
        <p:nvSpPr>
          <p:cNvPr id="236" name="Google Shape;236;p37"/>
          <p:cNvSpPr/>
          <p:nvPr/>
        </p:nvSpPr>
        <p:spPr>
          <a:xfrm>
            <a:off x="6434150" y="3336575"/>
            <a:ext cx="879600" cy="29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latin typeface="Consolas"/>
                <a:ea typeface="Consolas"/>
                <a:cs typeface="Consolas"/>
                <a:sym typeface="Consolas"/>
              </a:rPr>
              <a:t>NaN</a:t>
            </a:r>
            <a:endParaRPr b="1" sz="2600">
              <a:solidFill>
                <a:srgbClr val="434343"/>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6"/>
                                        </p:tgtEl>
                                      </p:cBhvr>
                                    </p:animEffect>
                                    <p:set>
                                      <p:cBhvr>
                                        <p:cTn dur="1" fill="hold">
                                          <p:stCondLst>
                                            <p:cond delay="1000"/>
                                          </p:stCondLst>
                                        </p:cTn>
                                        <p:tgtEl>
                                          <p:spTgt spid="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42" name="Google Shape;242;p38"/>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(df.fillna(method="</a:t>
            </a:r>
            <a:r>
              <a:rPr b="1" lang="en" sz="1800">
                <a:solidFill>
                  <a:srgbClr val="0B5394"/>
                </a:solidFill>
                <a:latin typeface="Courier New"/>
                <a:ea typeface="Courier New"/>
                <a:cs typeface="Courier New"/>
                <a:sym typeface="Courier New"/>
              </a:rPr>
              <a:t>ffill"</a:t>
            </a:r>
            <a:r>
              <a:rPr b="1" lang="en" sz="1800">
                <a:solidFill>
                  <a:schemeClr val="dk1"/>
                </a:solidFill>
                <a:latin typeface="Courier New"/>
                <a:ea typeface="Courier New"/>
                <a:cs typeface="Courier New"/>
                <a:sym typeface="Courier New"/>
              </a:rPr>
              <a:t>))</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sp>
        <p:nvSpPr>
          <p:cNvPr id="243" name="Google Shape;243;p38"/>
          <p:cNvSpPr/>
          <p:nvPr/>
        </p:nvSpPr>
        <p:spPr>
          <a:xfrm>
            <a:off x="7915450" y="2820325"/>
            <a:ext cx="440100" cy="153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8"/>
          <p:cNvSpPr/>
          <p:nvPr/>
        </p:nvSpPr>
        <p:spPr>
          <a:xfrm flipH="1" rot="10800000">
            <a:off x="8306200" y="2725750"/>
            <a:ext cx="253375" cy="209325"/>
          </a:xfrm>
          <a:custGeom>
            <a:rect b="b" l="l" r="r" t="t"/>
            <a:pathLst>
              <a:path extrusionOk="0" h="8373" w="10135">
                <a:moveTo>
                  <a:pt x="0" y="0"/>
                </a:moveTo>
                <a:cubicBezTo>
                  <a:pt x="1689" y="1102"/>
                  <a:pt x="10135" y="5215"/>
                  <a:pt x="10135" y="6610"/>
                </a:cubicBezTo>
                <a:cubicBezTo>
                  <a:pt x="10135" y="8006"/>
                  <a:pt x="1689" y="8079"/>
                  <a:pt x="0" y="8373"/>
                </a:cubicBezTo>
              </a:path>
            </a:pathLst>
          </a:custGeom>
          <a:noFill/>
          <a:ln cap="flat" cmpd="sng" w="28575">
            <a:solidFill>
              <a:srgbClr val="9900FF"/>
            </a:solidFill>
            <a:prstDash val="solid"/>
            <a:round/>
            <a:headEnd len="med" w="med" type="stealth"/>
            <a:tailEnd len="med" w="med" type="none"/>
          </a:ln>
        </p:spPr>
      </p:sp>
      <p:pic>
        <p:nvPicPr>
          <p:cNvPr id="245" name="Google Shape;245;p38"/>
          <p:cNvPicPr preferRelativeResize="0"/>
          <p:nvPr/>
        </p:nvPicPr>
        <p:blipFill>
          <a:blip r:embed="rId3">
            <a:alphaModFix/>
          </a:blip>
          <a:stretch>
            <a:fillRect/>
          </a:stretch>
        </p:blipFill>
        <p:spPr>
          <a:xfrm>
            <a:off x="276225" y="2552700"/>
            <a:ext cx="8591550" cy="1714500"/>
          </a:xfrm>
          <a:prstGeom prst="rect">
            <a:avLst/>
          </a:prstGeom>
          <a:noFill/>
          <a:ln cap="flat" cmpd="sng" w="9525">
            <a:solidFill>
              <a:schemeClr val="dk2"/>
            </a:solidFill>
            <a:prstDash val="solid"/>
            <a:round/>
            <a:headEnd len="sm" w="sm" type="none"/>
            <a:tailEnd len="sm" w="sm" type="none"/>
          </a:ln>
        </p:spPr>
      </p:pic>
      <p:sp>
        <p:nvSpPr>
          <p:cNvPr id="246" name="Google Shape;246;p38"/>
          <p:cNvSpPr/>
          <p:nvPr/>
        </p:nvSpPr>
        <p:spPr>
          <a:xfrm>
            <a:off x="6414475" y="3333450"/>
            <a:ext cx="908700" cy="328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38"/>
          <p:cNvCxnSpPr/>
          <p:nvPr/>
        </p:nvCxnSpPr>
        <p:spPr>
          <a:xfrm rot="10800000">
            <a:off x="7428675" y="3184625"/>
            <a:ext cx="9600" cy="392100"/>
          </a:xfrm>
          <a:prstGeom prst="straightConnector1">
            <a:avLst/>
          </a:prstGeom>
          <a:noFill/>
          <a:ln cap="flat" cmpd="sng" w="28575">
            <a:solidFill>
              <a:srgbClr val="9900FF"/>
            </a:solidFill>
            <a:prstDash val="solid"/>
            <a:round/>
            <a:headEnd len="med" w="med" type="triangle"/>
            <a:tailEnd len="med" w="med" type="none"/>
          </a:ln>
        </p:spPr>
      </p:cxnSp>
      <p:sp>
        <p:nvSpPr>
          <p:cNvPr id="248" name="Google Shape;248;p38"/>
          <p:cNvSpPr/>
          <p:nvPr/>
        </p:nvSpPr>
        <p:spPr>
          <a:xfrm>
            <a:off x="6434150" y="3336575"/>
            <a:ext cx="879600" cy="29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latin typeface="Consolas"/>
                <a:ea typeface="Consolas"/>
                <a:cs typeface="Consolas"/>
                <a:sym typeface="Consolas"/>
              </a:rPr>
              <a:t>NaN</a:t>
            </a:r>
            <a:endParaRPr b="1" sz="2600">
              <a:solidFill>
                <a:srgbClr val="434343"/>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8"/>
                                        </p:tgtEl>
                                      </p:cBhvr>
                                    </p:animEffect>
                                    <p:set>
                                      <p:cBhvr>
                                        <p:cTn dur="1" fill="hold">
                                          <p:stCondLst>
                                            <p:cond delay="1000"/>
                                          </p:stCondLst>
                                        </p:cTn>
                                        <p:tgtEl>
                                          <p:spTgt spid="2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54" name="Google Shape;254;p39"/>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(df.fillna(method=</a:t>
            </a:r>
            <a:r>
              <a:rPr b="1" lang="en" sz="1800">
                <a:solidFill>
                  <a:srgbClr val="0B5394"/>
                </a:solidFill>
                <a:latin typeface="Courier New"/>
                <a:ea typeface="Courier New"/>
                <a:cs typeface="Courier New"/>
                <a:sym typeface="Courier New"/>
              </a:rPr>
              <a:t>"bfill"</a:t>
            </a:r>
            <a:r>
              <a:rPr b="1" lang="en" sz="1800">
                <a:solidFill>
                  <a:schemeClr val="dk1"/>
                </a:solidFill>
                <a:latin typeface="Courier New"/>
                <a:ea typeface="Courier New"/>
                <a:cs typeface="Courier New"/>
                <a:sym typeface="Courier New"/>
              </a:rPr>
              <a:t>),axis=</a:t>
            </a:r>
            <a:r>
              <a:rPr b="1" lang="en" sz="1800">
                <a:solidFill>
                  <a:srgbClr val="0000FF"/>
                </a:solidFill>
                <a:latin typeface="Courier New"/>
                <a:ea typeface="Courier New"/>
                <a:cs typeface="Courier New"/>
                <a:sym typeface="Courier New"/>
              </a:rPr>
              <a:t>1</a:t>
            </a:r>
            <a:r>
              <a:rPr b="1" lang="en" sz="1800">
                <a:solidFill>
                  <a:schemeClr val="dk1"/>
                </a:solidFill>
                <a:latin typeface="Courier New"/>
                <a:ea typeface="Courier New"/>
                <a:cs typeface="Courier New"/>
                <a:sym typeface="Courier New"/>
              </a:rPr>
              <a:t>) </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sp>
        <p:nvSpPr>
          <p:cNvPr id="255" name="Google Shape;255;p39"/>
          <p:cNvSpPr/>
          <p:nvPr/>
        </p:nvSpPr>
        <p:spPr>
          <a:xfrm>
            <a:off x="7839250" y="2820325"/>
            <a:ext cx="440100" cy="153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39"/>
          <p:cNvCxnSpPr/>
          <p:nvPr/>
        </p:nvCxnSpPr>
        <p:spPr>
          <a:xfrm rot="10800000">
            <a:off x="8202775" y="2896775"/>
            <a:ext cx="297000" cy="9600"/>
          </a:xfrm>
          <a:prstGeom prst="straightConnector1">
            <a:avLst/>
          </a:prstGeom>
          <a:noFill/>
          <a:ln cap="flat" cmpd="sng" w="19050">
            <a:solidFill>
              <a:srgbClr val="9900FF"/>
            </a:solidFill>
            <a:prstDash val="solid"/>
            <a:round/>
            <a:headEnd len="med" w="med" type="none"/>
            <a:tailEnd len="med" w="med" type="triangle"/>
          </a:ln>
        </p:spPr>
      </p:cxnSp>
      <p:pic>
        <p:nvPicPr>
          <p:cNvPr id="257" name="Google Shape;257;p39"/>
          <p:cNvPicPr preferRelativeResize="0"/>
          <p:nvPr/>
        </p:nvPicPr>
        <p:blipFill>
          <a:blip r:embed="rId3">
            <a:alphaModFix/>
          </a:blip>
          <a:stretch>
            <a:fillRect/>
          </a:stretch>
        </p:blipFill>
        <p:spPr>
          <a:xfrm>
            <a:off x="314275" y="2439925"/>
            <a:ext cx="8563824" cy="1642375"/>
          </a:xfrm>
          <a:prstGeom prst="rect">
            <a:avLst/>
          </a:prstGeom>
          <a:noFill/>
          <a:ln cap="flat" cmpd="sng" w="9525">
            <a:solidFill>
              <a:schemeClr val="dk2"/>
            </a:solidFill>
            <a:prstDash val="solid"/>
            <a:round/>
            <a:headEnd len="sm" w="sm" type="none"/>
            <a:tailEnd len="sm" w="sm" type="none"/>
          </a:ln>
        </p:spPr>
      </p:pic>
      <p:sp>
        <p:nvSpPr>
          <p:cNvPr id="258" name="Google Shape;258;p39"/>
          <p:cNvSpPr/>
          <p:nvPr/>
        </p:nvSpPr>
        <p:spPr>
          <a:xfrm>
            <a:off x="6414475" y="3257250"/>
            <a:ext cx="908700" cy="328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39"/>
          <p:cNvCxnSpPr/>
          <p:nvPr/>
        </p:nvCxnSpPr>
        <p:spPr>
          <a:xfrm rot="10800000">
            <a:off x="7390925" y="3403500"/>
            <a:ext cx="324900" cy="0"/>
          </a:xfrm>
          <a:prstGeom prst="straightConnector1">
            <a:avLst/>
          </a:prstGeom>
          <a:noFill/>
          <a:ln cap="flat" cmpd="sng" w="28575">
            <a:solidFill>
              <a:srgbClr val="9900FF"/>
            </a:solidFill>
            <a:prstDash val="solid"/>
            <a:round/>
            <a:headEnd len="med" w="med" type="none"/>
            <a:tailEnd len="med" w="med" type="triangle"/>
          </a:ln>
        </p:spPr>
      </p:cxnSp>
      <p:sp>
        <p:nvSpPr>
          <p:cNvPr id="260" name="Google Shape;260;p39"/>
          <p:cNvSpPr/>
          <p:nvPr/>
        </p:nvSpPr>
        <p:spPr>
          <a:xfrm>
            <a:off x="6434150" y="3260375"/>
            <a:ext cx="879600" cy="29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latin typeface="Consolas"/>
                <a:ea typeface="Consolas"/>
                <a:cs typeface="Consolas"/>
                <a:sym typeface="Consolas"/>
              </a:rPr>
              <a:t>NaN</a:t>
            </a:r>
            <a:endParaRPr b="1" sz="2600">
              <a:solidFill>
                <a:srgbClr val="434343"/>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0"/>
                                        </p:tgtEl>
                                      </p:cBhvr>
                                    </p:animEffect>
                                    <p:set>
                                      <p:cBhvr>
                                        <p:cTn dur="1" fill="hold">
                                          <p:stCondLst>
                                            <p:cond delay="1000"/>
                                          </p:stCondLst>
                                        </p:cTn>
                                        <p:tgtEl>
                                          <p:spTgt spid="2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66" name="Google Shape;266;p40"/>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(df.fillna(method="</a:t>
            </a:r>
            <a:r>
              <a:rPr b="1" lang="en" sz="1800">
                <a:solidFill>
                  <a:srgbClr val="0B5394"/>
                </a:solidFill>
                <a:latin typeface="Courier New"/>
                <a:ea typeface="Courier New"/>
                <a:cs typeface="Courier New"/>
                <a:sym typeface="Courier New"/>
              </a:rPr>
              <a:t>ffill"</a:t>
            </a:r>
            <a:r>
              <a:rPr b="1" lang="en" sz="1800">
                <a:solidFill>
                  <a:schemeClr val="dk1"/>
                </a:solidFill>
                <a:latin typeface="Courier New"/>
                <a:ea typeface="Courier New"/>
                <a:cs typeface="Courier New"/>
                <a:sym typeface="Courier New"/>
              </a:rPr>
              <a:t>),axis=</a:t>
            </a:r>
            <a:r>
              <a:rPr b="1" lang="en" sz="1800">
                <a:solidFill>
                  <a:srgbClr val="0000FF"/>
                </a:solidFill>
                <a:latin typeface="Courier New"/>
                <a:ea typeface="Courier New"/>
                <a:cs typeface="Courier New"/>
                <a:sym typeface="Courier New"/>
              </a:rPr>
              <a:t>1</a:t>
            </a:r>
            <a:r>
              <a:rPr b="1" lang="en" sz="1800">
                <a:solidFill>
                  <a:schemeClr val="dk1"/>
                </a:solidFill>
                <a:latin typeface="Courier New"/>
                <a:ea typeface="Courier New"/>
                <a:cs typeface="Courier New"/>
                <a:sym typeface="Courier New"/>
              </a:rPr>
              <a:t>)</a:t>
            </a:r>
            <a:endParaRPr b="1" sz="1800">
              <a:solidFill>
                <a:schemeClr val="dk1"/>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267" name="Google Shape;267;p40"/>
          <p:cNvPicPr preferRelativeResize="0"/>
          <p:nvPr/>
        </p:nvPicPr>
        <p:blipFill>
          <a:blip r:embed="rId3">
            <a:alphaModFix/>
          </a:blip>
          <a:stretch>
            <a:fillRect/>
          </a:stretch>
        </p:blipFill>
        <p:spPr>
          <a:xfrm>
            <a:off x="419100" y="2390100"/>
            <a:ext cx="8500125" cy="1696125"/>
          </a:xfrm>
          <a:prstGeom prst="rect">
            <a:avLst/>
          </a:prstGeom>
          <a:noFill/>
          <a:ln cap="flat" cmpd="sng" w="9525">
            <a:solidFill>
              <a:schemeClr val="dk2"/>
            </a:solidFill>
            <a:prstDash val="solid"/>
            <a:round/>
            <a:headEnd len="sm" w="sm" type="none"/>
            <a:tailEnd len="sm" w="sm" type="none"/>
          </a:ln>
        </p:spPr>
      </p:pic>
      <p:cxnSp>
        <p:nvCxnSpPr>
          <p:cNvPr id="268" name="Google Shape;268;p40"/>
          <p:cNvCxnSpPr/>
          <p:nvPr/>
        </p:nvCxnSpPr>
        <p:spPr>
          <a:xfrm rot="10800000">
            <a:off x="6247925" y="3327300"/>
            <a:ext cx="324900" cy="0"/>
          </a:xfrm>
          <a:prstGeom prst="straightConnector1">
            <a:avLst/>
          </a:prstGeom>
          <a:noFill/>
          <a:ln cap="flat" cmpd="sng" w="28575">
            <a:solidFill>
              <a:srgbClr val="9900FF"/>
            </a:solidFill>
            <a:prstDash val="solid"/>
            <a:round/>
            <a:headEnd len="med" w="med" type="triangle"/>
            <a:tailEnd len="med" w="med" type="none"/>
          </a:ln>
        </p:spPr>
      </p:cxnSp>
      <p:sp>
        <p:nvSpPr>
          <p:cNvPr id="269" name="Google Shape;269;p40"/>
          <p:cNvSpPr/>
          <p:nvPr/>
        </p:nvSpPr>
        <p:spPr>
          <a:xfrm>
            <a:off x="6665200" y="3184175"/>
            <a:ext cx="801000" cy="29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434343"/>
                </a:solidFill>
                <a:latin typeface="Consolas"/>
                <a:ea typeface="Consolas"/>
                <a:cs typeface="Consolas"/>
                <a:sym typeface="Consolas"/>
              </a:rPr>
              <a:t>NaN</a:t>
            </a:r>
            <a:endParaRPr b="1" sz="2600">
              <a:solidFill>
                <a:srgbClr val="434343"/>
              </a:solidFill>
              <a:latin typeface="Consolas"/>
              <a:ea typeface="Consolas"/>
              <a:cs typeface="Consolas"/>
              <a:sym typeface="Consolas"/>
            </a:endParaRPr>
          </a:p>
        </p:txBody>
      </p:sp>
      <p:sp>
        <p:nvSpPr>
          <p:cNvPr id="270" name="Google Shape;270;p40"/>
          <p:cNvSpPr/>
          <p:nvPr/>
        </p:nvSpPr>
        <p:spPr>
          <a:xfrm>
            <a:off x="6615800" y="3181050"/>
            <a:ext cx="859800" cy="328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9"/>
                                        </p:tgtEl>
                                      </p:cBhvr>
                                    </p:animEffect>
                                    <p:set>
                                      <p:cBhvr>
                                        <p:cTn dur="1" fill="hold">
                                          <p:stCondLst>
                                            <p:cond delay="1000"/>
                                          </p:stCondLst>
                                        </p:cTn>
                                        <p:tgtEl>
                                          <p:spTgt spid="2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76" name="Google Shape;276;p41"/>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average_age = df.age.mean()</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(df.age.fillna(average_age))</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277" name="Google Shape;277;p41"/>
          <p:cNvPicPr preferRelativeResize="0"/>
          <p:nvPr/>
        </p:nvPicPr>
        <p:blipFill>
          <a:blip r:embed="rId3">
            <a:alphaModFix/>
          </a:blip>
          <a:stretch>
            <a:fillRect/>
          </a:stretch>
        </p:blipFill>
        <p:spPr>
          <a:xfrm>
            <a:off x="5207600" y="1681325"/>
            <a:ext cx="3762201" cy="2956600"/>
          </a:xfrm>
          <a:prstGeom prst="rect">
            <a:avLst/>
          </a:prstGeom>
          <a:noFill/>
          <a:ln cap="flat" cmpd="sng" w="9525">
            <a:solidFill>
              <a:schemeClr val="dk2"/>
            </a:solidFill>
            <a:prstDash val="solid"/>
            <a:round/>
            <a:headEnd len="sm" w="sm" type="none"/>
            <a:tailEnd len="sm" w="sm" type="none"/>
          </a:ln>
        </p:spPr>
      </p:pic>
      <p:sp>
        <p:nvSpPr>
          <p:cNvPr id="278" name="Google Shape;278;p41"/>
          <p:cNvSpPr/>
          <p:nvPr/>
        </p:nvSpPr>
        <p:spPr>
          <a:xfrm>
            <a:off x="7887325" y="2868125"/>
            <a:ext cx="459000" cy="171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t>
            </a:r>
            <a:endParaRPr/>
          </a:p>
        </p:txBody>
      </p:sp>
      <p:sp>
        <p:nvSpPr>
          <p:cNvPr id="125" name="Google Shape;125;p24"/>
          <p:cNvSpPr txBox="1"/>
          <p:nvPr/>
        </p:nvSpPr>
        <p:spPr>
          <a:xfrm>
            <a:off x="200775" y="1405375"/>
            <a:ext cx="3193200" cy="3423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b="1" lang="en" sz="1800">
                <a:solidFill>
                  <a:srgbClr val="434343"/>
                </a:solidFill>
                <a:latin typeface="Proxima Nova"/>
                <a:ea typeface="Proxima Nova"/>
                <a:cs typeface="Proxima Nova"/>
                <a:sym typeface="Proxima Nova"/>
              </a:rPr>
              <a:t>Data cleaning</a:t>
            </a:r>
            <a:r>
              <a:rPr lang="en" sz="1800">
                <a:solidFill>
                  <a:srgbClr val="434343"/>
                </a:solidFill>
                <a:latin typeface="Proxima Nova"/>
                <a:ea typeface="Proxima Nova"/>
                <a:cs typeface="Proxima Nova"/>
                <a:sym typeface="Proxima Nova"/>
              </a:rPr>
              <a:t> is the process of fixing or removing incorrect, corrupted, incorrectly formatted, duplicate, or incomplete data within a dataset.</a:t>
            </a:r>
            <a:endParaRPr b="1" sz="1800">
              <a:solidFill>
                <a:srgbClr val="434343"/>
              </a:solidFill>
              <a:latin typeface="Proxima Nova"/>
              <a:ea typeface="Proxima Nova"/>
              <a:cs typeface="Proxima Nova"/>
              <a:sym typeface="Proxima Nova"/>
            </a:endParaRPr>
          </a:p>
        </p:txBody>
      </p:sp>
      <p:pic>
        <p:nvPicPr>
          <p:cNvPr id="126" name="Google Shape;126;p24"/>
          <p:cNvPicPr preferRelativeResize="0"/>
          <p:nvPr/>
        </p:nvPicPr>
        <p:blipFill>
          <a:blip r:embed="rId3">
            <a:alphaModFix/>
          </a:blip>
          <a:stretch>
            <a:fillRect/>
          </a:stretch>
        </p:blipFill>
        <p:spPr>
          <a:xfrm>
            <a:off x="3499850" y="1300225"/>
            <a:ext cx="5581924" cy="3728551"/>
          </a:xfrm>
          <a:prstGeom prst="rect">
            <a:avLst/>
          </a:prstGeom>
          <a:noFill/>
          <a:ln>
            <a:noFill/>
          </a:ln>
        </p:spPr>
      </p:pic>
      <p:sp>
        <p:nvSpPr>
          <p:cNvPr id="127" name="Google Shape;127;p24"/>
          <p:cNvSpPr/>
          <p:nvPr/>
        </p:nvSpPr>
        <p:spPr>
          <a:xfrm rot="3253766">
            <a:off x="5172234" y="2657846"/>
            <a:ext cx="1338486" cy="108979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3F3F3"/>
                </a:solidFill>
              </a:rPr>
              <a:t>DATA</a:t>
            </a:r>
            <a:endParaRPr b="1" sz="28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284" name="Google Shape;284;p42"/>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Courier New"/>
                <a:ea typeface="Courier New"/>
                <a:cs typeface="Courier New"/>
                <a:sym typeface="Courier New"/>
              </a:rPr>
              <a:t>average_age = df.age.mean()</a:t>
            </a:r>
            <a:endParaRPr b="1" sz="1800">
              <a:latin typeface="Courier New"/>
              <a:ea typeface="Courier New"/>
              <a:cs typeface="Courier New"/>
              <a:sym typeface="Courier New"/>
            </a:endParaRPr>
          </a:p>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(df.age.fillna(average_age, </a:t>
            </a:r>
            <a:endParaRPr b="1" sz="1800">
              <a:latin typeface="Courier New"/>
              <a:ea typeface="Courier New"/>
              <a:cs typeface="Courier New"/>
              <a:sym typeface="Courier New"/>
            </a:endParaRPr>
          </a:p>
          <a:p>
            <a:pPr indent="0" lvl="0" marL="0" rtl="0" algn="l">
              <a:spcBef>
                <a:spcPts val="600"/>
              </a:spcBef>
              <a:spcAft>
                <a:spcPts val="0"/>
              </a:spcAft>
              <a:buNone/>
            </a:pP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285" name="Google Shape;285;p42"/>
          <p:cNvPicPr preferRelativeResize="0"/>
          <p:nvPr/>
        </p:nvPicPr>
        <p:blipFill>
          <a:blip r:embed="rId3">
            <a:alphaModFix/>
          </a:blip>
          <a:stretch>
            <a:fillRect/>
          </a:stretch>
        </p:blipFill>
        <p:spPr>
          <a:xfrm>
            <a:off x="5207600" y="1681325"/>
            <a:ext cx="3762201" cy="2956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Incorrect Data Types </a:t>
            </a:r>
            <a:endParaRPr/>
          </a:p>
        </p:txBody>
      </p:sp>
      <p:sp>
        <p:nvSpPr>
          <p:cNvPr id="291" name="Google Shape;291;p43"/>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(df.dtypes)</a:t>
            </a:r>
            <a:endParaRPr b="1" sz="1800">
              <a:latin typeface="Courier New"/>
              <a:ea typeface="Courier New"/>
              <a:cs typeface="Courier New"/>
              <a:sym typeface="Courier New"/>
            </a:endParaRPr>
          </a:p>
        </p:txBody>
      </p:sp>
      <p:pic>
        <p:nvPicPr>
          <p:cNvPr id="292" name="Google Shape;292;p43"/>
          <p:cNvPicPr preferRelativeResize="0"/>
          <p:nvPr/>
        </p:nvPicPr>
        <p:blipFill rotWithShape="1">
          <a:blip r:embed="rId3">
            <a:alphaModFix/>
          </a:blip>
          <a:srcRect b="11039" l="0" r="0" t="0"/>
          <a:stretch/>
        </p:blipFill>
        <p:spPr>
          <a:xfrm>
            <a:off x="5264575" y="1778525"/>
            <a:ext cx="3488900" cy="2374825"/>
          </a:xfrm>
          <a:prstGeom prst="rect">
            <a:avLst/>
          </a:prstGeom>
          <a:noFill/>
          <a:ln cap="flat" cmpd="sng" w="9525">
            <a:solidFill>
              <a:schemeClr val="dk2"/>
            </a:solidFill>
            <a:prstDash val="solid"/>
            <a:round/>
            <a:headEnd len="sm" w="sm" type="none"/>
            <a:tailEnd len="sm" w="sm" type="none"/>
          </a:ln>
        </p:spPr>
      </p:pic>
      <p:sp>
        <p:nvSpPr>
          <p:cNvPr id="293" name="Google Shape;293;p43"/>
          <p:cNvSpPr/>
          <p:nvPr/>
        </p:nvSpPr>
        <p:spPr>
          <a:xfrm>
            <a:off x="5299125" y="3437275"/>
            <a:ext cx="3327000" cy="4629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Incorrect Data Types </a:t>
            </a:r>
            <a:endParaRPr/>
          </a:p>
        </p:txBody>
      </p:sp>
      <p:sp>
        <p:nvSpPr>
          <p:cNvPr id="299" name="Google Shape;299;p44"/>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Courier New"/>
                <a:ea typeface="Courier New"/>
                <a:cs typeface="Courier New"/>
                <a:sym typeface="Courier New"/>
              </a:rPr>
              <a:t>df.age = df.age.astype(</a:t>
            </a:r>
            <a:r>
              <a:rPr b="1" lang="en" sz="1800">
                <a:solidFill>
                  <a:srgbClr val="666666"/>
                </a:solidFill>
                <a:latin typeface="Courier New"/>
                <a:ea typeface="Courier New"/>
                <a:cs typeface="Courier New"/>
                <a:sym typeface="Courier New"/>
              </a:rPr>
              <a:t>int</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a:t>
            </a:r>
            <a:r>
              <a:rPr b="1" lang="en" sz="1800">
                <a:solidFill>
                  <a:srgbClr val="0B5394"/>
                </a:solidFill>
                <a:latin typeface="Courier New"/>
                <a:ea typeface="Courier New"/>
                <a:cs typeface="Courier New"/>
                <a:sym typeface="Courier New"/>
              </a:rPr>
              <a:t>"name"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"age"</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"height"</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pic>
        <p:nvPicPr>
          <p:cNvPr id="300" name="Google Shape;300;p44"/>
          <p:cNvPicPr preferRelativeResize="0"/>
          <p:nvPr/>
        </p:nvPicPr>
        <p:blipFill>
          <a:blip r:embed="rId3">
            <a:alphaModFix/>
          </a:blip>
          <a:stretch>
            <a:fillRect/>
          </a:stretch>
        </p:blipFill>
        <p:spPr>
          <a:xfrm>
            <a:off x="5348025" y="1385875"/>
            <a:ext cx="3673460" cy="3423001"/>
          </a:xfrm>
          <a:prstGeom prst="rect">
            <a:avLst/>
          </a:prstGeom>
          <a:noFill/>
          <a:ln cap="flat" cmpd="sng" w="9525">
            <a:solidFill>
              <a:schemeClr val="dk2"/>
            </a:solidFill>
            <a:prstDash val="solid"/>
            <a:round/>
            <a:headEnd len="sm" w="sm" type="none"/>
            <a:tailEnd len="sm" w="sm" type="none"/>
          </a:ln>
        </p:spPr>
      </p:pic>
      <p:graphicFrame>
        <p:nvGraphicFramePr>
          <p:cNvPr id="301" name="Google Shape;301;p44"/>
          <p:cNvGraphicFramePr/>
          <p:nvPr/>
        </p:nvGraphicFramePr>
        <p:xfrm>
          <a:off x="1078375" y="26737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Changes the data type of the values in the column to </a:t>
                      </a:r>
                      <a:r>
                        <a:rPr lang="en" sz="1600">
                          <a:latin typeface="Consolas"/>
                          <a:ea typeface="Consolas"/>
                          <a:cs typeface="Consolas"/>
                          <a:sym typeface="Consolas"/>
                        </a:rPr>
                        <a:t>int</a:t>
                      </a:r>
                      <a:r>
                        <a:rPr lang="en" sz="1600">
                          <a:latin typeface="Proxima Nova"/>
                          <a:ea typeface="Proxima Nova"/>
                          <a:cs typeface="Proxima Nova"/>
                          <a:sym typeface="Proxima Nova"/>
                        </a:rPr>
                        <a:t>, </a:t>
                      </a:r>
                      <a:r>
                        <a:rPr lang="en" sz="1600">
                          <a:latin typeface="Consolas"/>
                          <a:ea typeface="Consolas"/>
                          <a:cs typeface="Consolas"/>
                          <a:sym typeface="Consolas"/>
                        </a:rPr>
                        <a:t>str</a:t>
                      </a:r>
                      <a:r>
                        <a:rPr lang="en" sz="1600">
                          <a:latin typeface="Proxima Nova"/>
                          <a:ea typeface="Proxima Nova"/>
                          <a:cs typeface="Proxima Nova"/>
                          <a:sym typeface="Proxima Nova"/>
                        </a:rPr>
                        <a:t>, </a:t>
                      </a:r>
                      <a:r>
                        <a:rPr lang="en" sz="1600">
                          <a:latin typeface="Consolas"/>
                          <a:ea typeface="Consolas"/>
                          <a:cs typeface="Consolas"/>
                          <a:sym typeface="Consolas"/>
                        </a:rPr>
                        <a:t>float</a:t>
                      </a:r>
                      <a:r>
                        <a:rPr lang="en" sz="1600">
                          <a:latin typeface="Proxima Nova"/>
                          <a:ea typeface="Proxima Nova"/>
                          <a:cs typeface="Proxima Nova"/>
                          <a:sym typeface="Proxima Nova"/>
                        </a:rPr>
                        <a:t>, etc.</a:t>
                      </a:r>
                      <a:endParaRPr sz="1600">
                        <a:latin typeface="Proxima Nova"/>
                        <a:ea typeface="Proxima Nova"/>
                        <a:cs typeface="Proxima Nova"/>
                        <a:sym typeface="Proxima Nova"/>
                      </a:endParaRPr>
                    </a:p>
                  </a:txBody>
                  <a:tcPr marT="91425" marB="91425" marR="91425" marL="91425"/>
                </a:tc>
              </a:tr>
            </a:tbl>
          </a:graphicData>
        </a:graphic>
      </p:graphicFrame>
      <p:sp>
        <p:nvSpPr>
          <p:cNvPr id="302" name="Google Shape;302;p44"/>
          <p:cNvSpPr/>
          <p:nvPr/>
        </p:nvSpPr>
        <p:spPr>
          <a:xfrm>
            <a:off x="7963525" y="2747850"/>
            <a:ext cx="459000" cy="2046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Incorrect Data Types </a:t>
            </a:r>
            <a:endParaRPr/>
          </a:p>
        </p:txBody>
      </p:sp>
      <p:sp>
        <p:nvSpPr>
          <p:cNvPr id="308" name="Google Shape;308;p45"/>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df.height = pd.to_numeric(df.height)</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a:t>
            </a:r>
            <a:r>
              <a:rPr b="1" lang="en" sz="1800">
                <a:solidFill>
                  <a:srgbClr val="0B5394"/>
                </a:solidFill>
                <a:latin typeface="Courier New"/>
                <a:ea typeface="Courier New"/>
                <a:cs typeface="Courier New"/>
                <a:sym typeface="Courier New"/>
              </a:rPr>
              <a:t>"name"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"age"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"height"</a:t>
            </a:r>
            <a:r>
              <a:rPr b="1" lang="en" sz="1800">
                <a:solidFill>
                  <a:schemeClr val="dk1"/>
                </a:solidFill>
                <a:latin typeface="Courier New"/>
                <a:ea typeface="Courier New"/>
                <a:cs typeface="Courier New"/>
                <a:sym typeface="Courier New"/>
              </a:rPr>
              <a:t>]])</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309" name="Google Shape;309;p45"/>
          <p:cNvPicPr preferRelativeResize="0"/>
          <p:nvPr/>
        </p:nvPicPr>
        <p:blipFill>
          <a:blip r:embed="rId3">
            <a:alphaModFix/>
          </a:blip>
          <a:stretch>
            <a:fillRect/>
          </a:stretch>
        </p:blipFill>
        <p:spPr>
          <a:xfrm>
            <a:off x="5508576" y="1872900"/>
            <a:ext cx="3501324" cy="3077700"/>
          </a:xfrm>
          <a:prstGeom prst="rect">
            <a:avLst/>
          </a:prstGeom>
          <a:noFill/>
          <a:ln cap="flat" cmpd="sng" w="9525">
            <a:solidFill>
              <a:schemeClr val="dk2"/>
            </a:solidFill>
            <a:prstDash val="solid"/>
            <a:round/>
            <a:headEnd len="sm" w="sm" type="none"/>
            <a:tailEnd len="sm" w="sm" type="none"/>
          </a:ln>
        </p:spPr>
      </p:pic>
      <p:graphicFrame>
        <p:nvGraphicFramePr>
          <p:cNvPr id="310" name="Google Shape;310;p45"/>
          <p:cNvGraphicFramePr/>
          <p:nvPr/>
        </p:nvGraphicFramePr>
        <p:xfrm>
          <a:off x="1078375" y="26737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Changes the data type of the values in the column to either an </a:t>
                      </a:r>
                      <a:r>
                        <a:rPr lang="en" sz="1600">
                          <a:latin typeface="Consolas"/>
                          <a:ea typeface="Consolas"/>
                          <a:cs typeface="Consolas"/>
                          <a:sym typeface="Consolas"/>
                        </a:rPr>
                        <a:t>int</a:t>
                      </a:r>
                      <a:r>
                        <a:rPr lang="en" sz="1600">
                          <a:latin typeface="Proxima Nova"/>
                          <a:ea typeface="Proxima Nova"/>
                          <a:cs typeface="Proxima Nova"/>
                          <a:sym typeface="Proxima Nova"/>
                        </a:rPr>
                        <a:t> or </a:t>
                      </a:r>
                      <a:r>
                        <a:rPr lang="en" sz="1600">
                          <a:latin typeface="Consolas"/>
                          <a:ea typeface="Consolas"/>
                          <a:cs typeface="Consolas"/>
                          <a:sym typeface="Consolas"/>
                        </a:rPr>
                        <a:t>float</a:t>
                      </a: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0" st="0"/>
                                            </p:txEl>
                                          </p:spTgt>
                                        </p:tgtEl>
                                        <p:attrNameLst>
                                          <p:attrName>style.visibility</p:attrName>
                                        </p:attrNameLst>
                                      </p:cBhvr>
                                      <p:to>
                                        <p:strVal val="visible"/>
                                      </p:to>
                                    </p:set>
                                    <p:animEffect filter="fade" transition="in">
                                      <p:cBhvr>
                                        <p:cTn dur="1000"/>
                                        <p:tgtEl>
                                          <p:spTgt spid="3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1" st="1"/>
                                            </p:txEl>
                                          </p:spTgt>
                                        </p:tgtEl>
                                        <p:attrNameLst>
                                          <p:attrName>style.visibility</p:attrName>
                                        </p:attrNameLst>
                                      </p:cBhvr>
                                      <p:to>
                                        <p:strVal val="visible"/>
                                      </p:to>
                                    </p:set>
                                    <p:animEffect filter="fade" transition="in">
                                      <p:cBhvr>
                                        <p:cTn dur="1000"/>
                                        <p:tgtEl>
                                          <p:spTgt spid="3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xEl>
                                              <p:pRg end="2" st="2"/>
                                            </p:txEl>
                                          </p:spTgt>
                                        </p:tgtEl>
                                        <p:attrNameLst>
                                          <p:attrName>style.visibility</p:attrName>
                                        </p:attrNameLst>
                                      </p:cBhvr>
                                      <p:to>
                                        <p:strVal val="visible"/>
                                      </p:to>
                                    </p:set>
                                    <p:animEffect filter="fade" transition="in">
                                      <p:cBhvr>
                                        <p:cTn dur="1000"/>
                                        <p:tgtEl>
                                          <p:spTgt spid="3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Incorrect Data Types </a:t>
            </a:r>
            <a:endParaRPr/>
          </a:p>
        </p:txBody>
      </p:sp>
      <p:sp>
        <p:nvSpPr>
          <p:cNvPr id="316" name="Google Shape;316;p46"/>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Courier New"/>
                <a:ea typeface="Courier New"/>
                <a:cs typeface="Courier New"/>
                <a:sym typeface="Courier New"/>
              </a:rPr>
              <a:t>average_height = df.height.mean()</a:t>
            </a:r>
            <a:endParaRPr b="1" sz="1800">
              <a:latin typeface="Courier New"/>
              <a:ea typeface="Courier New"/>
              <a:cs typeface="Courier New"/>
              <a:sym typeface="Courier New"/>
            </a:endParaRPr>
          </a:p>
          <a:p>
            <a:pPr indent="0" lvl="0" marL="0" rtl="0" algn="l">
              <a:spcBef>
                <a:spcPts val="600"/>
              </a:spcBef>
              <a:spcAft>
                <a:spcPts val="0"/>
              </a:spcAft>
              <a:buNone/>
            </a:pPr>
            <a:r>
              <a:rPr b="1" lang="en" sz="1800">
                <a:latin typeface="Courier New"/>
                <a:ea typeface="Courier New"/>
                <a:cs typeface="Courier New"/>
                <a:sym typeface="Courier New"/>
              </a:rPr>
              <a:t>df.height.fillna(average_height, </a:t>
            </a:r>
            <a:endParaRPr b="1" sz="1800">
              <a:latin typeface="Courier New"/>
              <a:ea typeface="Courier New"/>
              <a:cs typeface="Courier New"/>
              <a:sym typeface="Courier New"/>
            </a:endParaRPr>
          </a:p>
          <a:p>
            <a:pPr indent="0" lvl="0" marL="0" rtl="0" algn="l">
              <a:spcBef>
                <a:spcPts val="600"/>
              </a:spcBef>
              <a:spcAft>
                <a:spcPts val="0"/>
              </a:spcAft>
              <a:buNone/>
            </a:pP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a:t>
            </a:r>
            <a:r>
              <a:rPr b="1" lang="en" sz="1800">
                <a:solidFill>
                  <a:srgbClr val="0B5394"/>
                </a:solidFill>
                <a:latin typeface="Courier New"/>
                <a:ea typeface="Courier New"/>
                <a:cs typeface="Courier New"/>
                <a:sym typeface="Courier New"/>
              </a:rPr>
              <a:t>"name"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"age"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"height"</a:t>
            </a:r>
            <a:r>
              <a:rPr b="1" lang="en" sz="1800">
                <a:solidFill>
                  <a:schemeClr val="dk1"/>
                </a:solidFill>
                <a:latin typeface="Courier New"/>
                <a:ea typeface="Courier New"/>
                <a:cs typeface="Courier New"/>
                <a:sym typeface="Courier New"/>
              </a:rPr>
              <a:t>]])</a:t>
            </a:r>
            <a:endParaRPr b="1" sz="1800">
              <a:solidFill>
                <a:srgbClr val="741B47"/>
              </a:solidFill>
              <a:latin typeface="Courier New"/>
              <a:ea typeface="Courier New"/>
              <a:cs typeface="Courier New"/>
              <a:sym typeface="Courier New"/>
            </a:endParaRPr>
          </a:p>
        </p:txBody>
      </p:sp>
      <p:pic>
        <p:nvPicPr>
          <p:cNvPr id="317" name="Google Shape;317;p46"/>
          <p:cNvPicPr preferRelativeResize="0"/>
          <p:nvPr/>
        </p:nvPicPr>
        <p:blipFill>
          <a:blip r:embed="rId3">
            <a:alphaModFix/>
          </a:blip>
          <a:stretch>
            <a:fillRect/>
          </a:stretch>
        </p:blipFill>
        <p:spPr>
          <a:xfrm>
            <a:off x="5573725" y="1862950"/>
            <a:ext cx="3368400" cy="306825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Effect filter="fade" transition="in">
                                      <p:cBhvr>
                                        <p:cTn dur="1000"/>
                                        <p:tgtEl>
                                          <p:spTgt spid="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Effect filter="fade" transition="in">
                                      <p:cBhvr>
                                        <p:cTn dur="1000"/>
                                        <p:tgtEl>
                                          <p:spTgt spid="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Effect filter="fade" transition="in">
                                      <p:cBhvr>
                                        <p:cTn dur="1000"/>
                                        <p:tgtEl>
                                          <p:spTgt spid="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xEl>
                                              <p:pRg end="3" st="3"/>
                                            </p:txEl>
                                          </p:spTgt>
                                        </p:tgtEl>
                                        <p:attrNameLst>
                                          <p:attrName>style.visibility</p:attrName>
                                        </p:attrNameLst>
                                      </p:cBhvr>
                                      <p:to>
                                        <p:strVal val="visible"/>
                                      </p:to>
                                    </p:set>
                                    <p:animEffect filter="fade" transition="in">
                                      <p:cBhvr>
                                        <p:cTn dur="1000"/>
                                        <p:tgtEl>
                                          <p:spTgt spid="3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Incorrect Data Types </a:t>
            </a:r>
            <a:endParaRPr/>
          </a:p>
        </p:txBody>
      </p:sp>
      <p:sp>
        <p:nvSpPr>
          <p:cNvPr id="323" name="Google Shape;323;p47"/>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Courier New"/>
                <a:ea typeface="Courier New"/>
                <a:cs typeface="Courier New"/>
                <a:sym typeface="Courier New"/>
              </a:rPr>
              <a:t>df.height = </a:t>
            </a:r>
            <a:r>
              <a:rPr b="1" lang="en" sz="1800">
                <a:solidFill>
                  <a:srgbClr val="666666"/>
                </a:solidFill>
                <a:latin typeface="Courier New"/>
                <a:ea typeface="Courier New"/>
                <a:cs typeface="Courier New"/>
                <a:sym typeface="Courier New"/>
              </a:rPr>
              <a:t>round</a:t>
            </a:r>
            <a:r>
              <a:rPr b="1" lang="en" sz="1800">
                <a:latin typeface="Courier New"/>
                <a:ea typeface="Courier New"/>
                <a:cs typeface="Courier New"/>
                <a:sym typeface="Courier New"/>
              </a:rPr>
              <a:t>(df.height, </a:t>
            </a:r>
            <a:r>
              <a:rPr b="1" lang="en" sz="1800">
                <a:solidFill>
                  <a:srgbClr val="0000FF"/>
                </a:solidFill>
                <a:latin typeface="Courier New"/>
                <a:ea typeface="Courier New"/>
                <a:cs typeface="Courier New"/>
                <a:sym typeface="Courier New"/>
              </a:rPr>
              <a:t>2</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solidFill>
                  <a:schemeClr val="dk1"/>
                </a:solidFill>
                <a:latin typeface="Courier New"/>
                <a:ea typeface="Courier New"/>
                <a:cs typeface="Courier New"/>
                <a:sym typeface="Courier New"/>
              </a:rPr>
              <a:t>(df[[</a:t>
            </a:r>
            <a:r>
              <a:rPr b="1" lang="en" sz="1800">
                <a:solidFill>
                  <a:srgbClr val="0B5394"/>
                </a:solidFill>
                <a:latin typeface="Courier New"/>
                <a:ea typeface="Courier New"/>
                <a:cs typeface="Courier New"/>
                <a:sym typeface="Courier New"/>
              </a:rPr>
              <a:t>"name"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"age"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"height"</a:t>
            </a:r>
            <a:r>
              <a:rPr b="1" lang="en" sz="1800">
                <a:solidFill>
                  <a:schemeClr val="dk1"/>
                </a:solidFill>
                <a:latin typeface="Courier New"/>
                <a:ea typeface="Courier New"/>
                <a:cs typeface="Courier New"/>
                <a:sym typeface="Courier New"/>
              </a:rPr>
              <a:t>]])</a:t>
            </a:r>
            <a:endParaRPr b="1" sz="1800">
              <a:latin typeface="Courier New"/>
              <a:ea typeface="Courier New"/>
              <a:cs typeface="Courier New"/>
              <a:sym typeface="Courier New"/>
            </a:endParaRPr>
          </a:p>
        </p:txBody>
      </p:sp>
      <p:pic>
        <p:nvPicPr>
          <p:cNvPr id="324" name="Google Shape;324;p47"/>
          <p:cNvPicPr preferRelativeResize="0"/>
          <p:nvPr/>
        </p:nvPicPr>
        <p:blipFill>
          <a:blip r:embed="rId3">
            <a:alphaModFix/>
          </a:blip>
          <a:stretch>
            <a:fillRect/>
          </a:stretch>
        </p:blipFill>
        <p:spPr>
          <a:xfrm>
            <a:off x="5434200" y="1590175"/>
            <a:ext cx="3495676" cy="3172324"/>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Duplicate Rows</a:t>
            </a:r>
            <a:endParaRPr/>
          </a:p>
        </p:txBody>
      </p:sp>
      <p:sp>
        <p:nvSpPr>
          <p:cNvPr id="330" name="Google Shape;330;p48"/>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(df.duplicated())</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331" name="Google Shape;331;p48"/>
          <p:cNvPicPr preferRelativeResize="0"/>
          <p:nvPr/>
        </p:nvPicPr>
        <p:blipFill rotWithShape="1">
          <a:blip r:embed="rId3">
            <a:alphaModFix/>
          </a:blip>
          <a:srcRect b="0" l="0" r="-63666" t="0"/>
          <a:stretch/>
        </p:blipFill>
        <p:spPr>
          <a:xfrm>
            <a:off x="5832525" y="1414950"/>
            <a:ext cx="1615025" cy="3299851"/>
          </a:xfrm>
          <a:prstGeom prst="rect">
            <a:avLst/>
          </a:prstGeom>
          <a:noFill/>
          <a:ln cap="flat" cmpd="sng" w="9525">
            <a:solidFill>
              <a:schemeClr val="dk2"/>
            </a:solidFill>
            <a:prstDash val="solid"/>
            <a:round/>
            <a:headEnd len="sm" w="sm" type="none"/>
            <a:tailEnd len="sm" w="sm" type="none"/>
          </a:ln>
        </p:spPr>
      </p:pic>
      <p:graphicFrame>
        <p:nvGraphicFramePr>
          <p:cNvPr id="332" name="Google Shape;332;p48"/>
          <p:cNvGraphicFramePr/>
          <p:nvPr/>
        </p:nvGraphicFramePr>
        <p:xfrm>
          <a:off x="1078375" y="26737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Lists which rows are duplicate entries. </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Duplicate Rows</a:t>
            </a:r>
            <a:endParaRPr/>
          </a:p>
        </p:txBody>
      </p:sp>
      <p:sp>
        <p:nvSpPr>
          <p:cNvPr id="338" name="Google Shape;338;p49"/>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(df.duplicated().</a:t>
            </a:r>
            <a:r>
              <a:rPr b="1" lang="en" sz="1800">
                <a:solidFill>
                  <a:srgbClr val="666666"/>
                </a:solidFill>
                <a:latin typeface="Courier New"/>
                <a:ea typeface="Courier New"/>
                <a:cs typeface="Courier New"/>
                <a:sym typeface="Courier New"/>
              </a:rPr>
              <a:t>sum</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339" name="Google Shape;339;p49"/>
          <p:cNvPicPr preferRelativeResize="0"/>
          <p:nvPr/>
        </p:nvPicPr>
        <p:blipFill rotWithShape="1">
          <a:blip r:embed="rId3">
            <a:alphaModFix/>
          </a:blip>
          <a:srcRect b="-705153" l="0" r="-568896" t="0"/>
          <a:stretch/>
        </p:blipFill>
        <p:spPr>
          <a:xfrm>
            <a:off x="5852100" y="1865152"/>
            <a:ext cx="2044800" cy="1987700"/>
          </a:xfrm>
          <a:prstGeom prst="rect">
            <a:avLst/>
          </a:prstGeom>
          <a:noFill/>
          <a:ln cap="flat" cmpd="sng" w="9525">
            <a:solidFill>
              <a:schemeClr val="dk2"/>
            </a:solidFill>
            <a:prstDash val="solid"/>
            <a:round/>
            <a:headEnd len="sm" w="sm" type="none"/>
            <a:tailEnd len="sm" w="sm" type="none"/>
          </a:ln>
        </p:spPr>
      </p:pic>
      <p:graphicFrame>
        <p:nvGraphicFramePr>
          <p:cNvPr id="340" name="Google Shape;340;p49"/>
          <p:cNvGraphicFramePr/>
          <p:nvPr/>
        </p:nvGraphicFramePr>
        <p:xfrm>
          <a:off x="1078375" y="26737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Lists how many duplicate rows there are in the dataset.</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Duplicate Rows</a:t>
            </a:r>
            <a:endParaRPr/>
          </a:p>
        </p:txBody>
      </p:sp>
      <p:sp>
        <p:nvSpPr>
          <p:cNvPr id="346" name="Google Shape;346;p50"/>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(df.drop_duplicates(inplace=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347" name="Google Shape;347;p50"/>
          <p:cNvPicPr preferRelativeResize="0"/>
          <p:nvPr/>
        </p:nvPicPr>
        <p:blipFill>
          <a:blip r:embed="rId3">
            <a:alphaModFix/>
          </a:blip>
          <a:stretch>
            <a:fillRect/>
          </a:stretch>
        </p:blipFill>
        <p:spPr>
          <a:xfrm>
            <a:off x="2983475" y="1950325"/>
            <a:ext cx="5855726" cy="2834650"/>
          </a:xfrm>
          <a:prstGeom prst="rect">
            <a:avLst/>
          </a:prstGeom>
          <a:noFill/>
          <a:ln cap="flat" cmpd="sng" w="9525">
            <a:solidFill>
              <a:schemeClr val="dk2"/>
            </a:solidFill>
            <a:prstDash val="solid"/>
            <a:round/>
            <a:headEnd len="sm" w="sm" type="none"/>
            <a:tailEnd len="sm" w="sm" type="none"/>
          </a:ln>
        </p:spPr>
      </p:pic>
      <p:graphicFrame>
        <p:nvGraphicFramePr>
          <p:cNvPr id="348" name="Google Shape;348;p50"/>
          <p:cNvGraphicFramePr/>
          <p:nvPr/>
        </p:nvGraphicFramePr>
        <p:xfrm>
          <a:off x="198825" y="2482525"/>
          <a:ext cx="3000000" cy="3000000"/>
        </p:xfrm>
        <a:graphic>
          <a:graphicData uri="http://schemas.openxmlformats.org/drawingml/2006/table">
            <a:tbl>
              <a:tblPr>
                <a:noFill/>
                <a:tableStyleId>{3DA0CF1D-C08A-4A3E-BADF-866B6C21B3A3}</a:tableStyleId>
              </a:tblPr>
              <a:tblGrid>
                <a:gridCol w="2524225"/>
              </a:tblGrid>
              <a:tr h="577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629675">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all duplicate rows.</a:t>
                      </a:r>
                      <a:endParaRPr sz="1600">
                        <a:latin typeface="Proxima Nova"/>
                        <a:ea typeface="Proxima Nova"/>
                        <a:cs typeface="Proxima Nova"/>
                        <a:sym typeface="Proxima Nova"/>
                      </a:endParaRPr>
                    </a:p>
                  </a:txBody>
                  <a:tcPr marT="91425" marB="91425" marR="91425" marL="91425"/>
                </a:tc>
              </a:tr>
            </a:tbl>
          </a:graphicData>
        </a:graphic>
      </p:graphicFrame>
      <p:pic>
        <p:nvPicPr>
          <p:cNvPr id="349" name="Google Shape;349;p50"/>
          <p:cNvPicPr preferRelativeResize="0"/>
          <p:nvPr/>
        </p:nvPicPr>
        <p:blipFill>
          <a:blip r:embed="rId4">
            <a:alphaModFix/>
          </a:blip>
          <a:stretch>
            <a:fillRect/>
          </a:stretch>
        </p:blipFill>
        <p:spPr>
          <a:xfrm>
            <a:off x="3291000" y="1876413"/>
            <a:ext cx="5395800" cy="2982475"/>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Duplicate Rows</a:t>
            </a:r>
            <a:endParaRPr/>
          </a:p>
        </p:txBody>
      </p:sp>
      <p:sp>
        <p:nvSpPr>
          <p:cNvPr id="355" name="Google Shape;355;p51"/>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(df.loc[df.duplicated()])</a:t>
            </a:r>
            <a:endParaRPr b="1" sz="1800">
              <a:latin typeface="Courier New"/>
              <a:ea typeface="Courier New"/>
              <a:cs typeface="Courier New"/>
              <a:sym typeface="Courier New"/>
            </a:endParaRPr>
          </a:p>
        </p:txBody>
      </p:sp>
      <p:pic>
        <p:nvPicPr>
          <p:cNvPr id="356" name="Google Shape;356;p51"/>
          <p:cNvPicPr preferRelativeResize="0"/>
          <p:nvPr/>
        </p:nvPicPr>
        <p:blipFill>
          <a:blip r:embed="rId3">
            <a:alphaModFix/>
          </a:blip>
          <a:stretch>
            <a:fillRect/>
          </a:stretch>
        </p:blipFill>
        <p:spPr>
          <a:xfrm>
            <a:off x="304800" y="2421400"/>
            <a:ext cx="8729373" cy="1014513"/>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a:t>
            </a:r>
            <a:r>
              <a:rPr lang="en"/>
              <a:t> </a:t>
            </a:r>
            <a:endParaRPr/>
          </a:p>
        </p:txBody>
      </p:sp>
      <p:sp>
        <p:nvSpPr>
          <p:cNvPr id="133" name="Google Shape;133;p25"/>
          <p:cNvSpPr txBox="1"/>
          <p:nvPr/>
        </p:nvSpPr>
        <p:spPr>
          <a:xfrm>
            <a:off x="230666" y="1224025"/>
            <a:ext cx="8757000" cy="3728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1800">
              <a:solidFill>
                <a:srgbClr val="555555"/>
              </a:solidFill>
              <a:latin typeface="Courier New"/>
              <a:ea typeface="Courier New"/>
              <a:cs typeface="Courier New"/>
              <a:sym typeface="Courier New"/>
            </a:endParaRPr>
          </a:p>
        </p:txBody>
      </p:sp>
      <p:pic>
        <p:nvPicPr>
          <p:cNvPr id="134" name="Google Shape;134;p25"/>
          <p:cNvPicPr preferRelativeResize="0"/>
          <p:nvPr/>
        </p:nvPicPr>
        <p:blipFill rotWithShape="1">
          <a:blip r:embed="rId3">
            <a:alphaModFix/>
          </a:blip>
          <a:srcRect b="0" l="0" r="2827" t="0"/>
          <a:stretch/>
        </p:blipFill>
        <p:spPr>
          <a:xfrm>
            <a:off x="209200" y="2392887"/>
            <a:ext cx="4808799" cy="2457702"/>
          </a:xfrm>
          <a:prstGeom prst="rect">
            <a:avLst/>
          </a:prstGeom>
          <a:noFill/>
          <a:ln>
            <a:noFill/>
          </a:ln>
        </p:spPr>
      </p:pic>
      <p:pic>
        <p:nvPicPr>
          <p:cNvPr id="135" name="Google Shape;135;p25"/>
          <p:cNvPicPr preferRelativeResize="0"/>
          <p:nvPr/>
        </p:nvPicPr>
        <p:blipFill rotWithShape="1">
          <a:blip r:embed="rId4">
            <a:alphaModFix/>
          </a:blip>
          <a:srcRect b="0" l="4652" r="0" t="0"/>
          <a:stretch/>
        </p:blipFill>
        <p:spPr>
          <a:xfrm>
            <a:off x="5070697" y="2392887"/>
            <a:ext cx="3764309" cy="2457702"/>
          </a:xfrm>
          <a:prstGeom prst="rect">
            <a:avLst/>
          </a:prstGeom>
          <a:noFill/>
          <a:ln>
            <a:noFill/>
          </a:ln>
        </p:spPr>
      </p:pic>
      <p:sp>
        <p:nvSpPr>
          <p:cNvPr id="136" name="Google Shape;136;p25"/>
          <p:cNvSpPr txBox="1"/>
          <p:nvPr/>
        </p:nvSpPr>
        <p:spPr>
          <a:xfrm>
            <a:off x="704300" y="1507650"/>
            <a:ext cx="781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434343"/>
                </a:solidFill>
                <a:latin typeface="Proxima Nova"/>
                <a:ea typeface="Proxima Nova"/>
                <a:cs typeface="Proxima Nova"/>
                <a:sym typeface="Proxima Nova"/>
              </a:rPr>
              <a:t>Imputation</a:t>
            </a:r>
            <a:r>
              <a:rPr lang="en" sz="1800">
                <a:solidFill>
                  <a:srgbClr val="434343"/>
                </a:solidFill>
                <a:latin typeface="Proxima Nova"/>
                <a:ea typeface="Proxima Nova"/>
                <a:cs typeface="Proxima Nova"/>
                <a:sym typeface="Proxima Nova"/>
              </a:rPr>
              <a:t> is the process of replacing missing data with substituted values. </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362" name="Google Shape;362;p52"/>
          <p:cNvGraphicFramePr/>
          <p:nvPr/>
        </p:nvGraphicFramePr>
        <p:xfrm>
          <a:off x="952500" y="1410125"/>
          <a:ext cx="3000000" cy="3000000"/>
        </p:xfrm>
        <a:graphic>
          <a:graphicData uri="http://schemas.openxmlformats.org/drawingml/2006/table">
            <a:tbl>
              <a:tblPr>
                <a:noFill/>
                <a:tableStyleId>{3DA0CF1D-C08A-4A3E-BADF-866B6C21B3A3}</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data cleaning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latin typeface="Proxima Nova"/>
                          <a:ea typeface="Proxima Nova"/>
                          <a:cs typeface="Proxima Nova"/>
                          <a:sym typeface="Proxima Nova"/>
                        </a:rPr>
                        <a:t>The process of fixing or removing incorrect, corrupted, incorrectly formatted, duplicate, or incomplete data within a dataset.</a:t>
                      </a:r>
                      <a:endParaRPr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imputation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latin typeface="Proxima Nova"/>
                          <a:ea typeface="Proxima Nova"/>
                          <a:cs typeface="Proxima Nova"/>
                          <a:sym typeface="Proxima Nova"/>
                        </a:rPr>
                        <a:t>The process of replacing missing data with substituted values. </a:t>
                      </a:r>
                      <a:endParaRPr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3"/>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368" name="Google Shape;368;p53"/>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457200" y="6800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the function df.isnull().sum() do?</a:t>
            </a:r>
            <a:endParaRPr/>
          </a:p>
        </p:txBody>
      </p:sp>
      <p:pic>
        <p:nvPicPr>
          <p:cNvPr id="374" name="Google Shape;374;p5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75" name="Google Shape;375;p5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457200" y="15077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should be added as a parameter to df.dropna() to drop columns instead of rows?</a:t>
            </a:r>
            <a:endParaRPr/>
          </a:p>
        </p:txBody>
      </p:sp>
      <p:pic>
        <p:nvPicPr>
          <p:cNvPr id="381" name="Google Shape;381;p55">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82" name="Google Shape;382;p5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457200" y="16988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of the following would change a value of 84.59 to 84 in the grade column?</a:t>
            </a:r>
            <a:endParaRPr/>
          </a:p>
        </p:txBody>
      </p:sp>
      <p:pic>
        <p:nvPicPr>
          <p:cNvPr id="388" name="Google Shape;388;p5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389" name="Google Shape;389;p5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Missing Values </a:t>
            </a:r>
            <a:endParaRPr/>
          </a:p>
        </p:txBody>
      </p:sp>
      <p:sp>
        <p:nvSpPr>
          <p:cNvPr id="142" name="Google Shape;142;p26"/>
          <p:cNvSpPr txBox="1"/>
          <p:nvPr/>
        </p:nvSpPr>
        <p:spPr>
          <a:xfrm>
            <a:off x="458075" y="1300225"/>
            <a:ext cx="5058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(df.isnull().</a:t>
            </a:r>
            <a:r>
              <a:rPr b="1" lang="en" sz="1800">
                <a:solidFill>
                  <a:srgbClr val="666666"/>
                </a:solidFill>
                <a:latin typeface="Courier New"/>
                <a:ea typeface="Courier New"/>
                <a:cs typeface="Courier New"/>
                <a:sym typeface="Courier New"/>
              </a:rPr>
              <a:t>sum</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555555"/>
              </a:solidFill>
              <a:latin typeface="Courier New"/>
              <a:ea typeface="Courier New"/>
              <a:cs typeface="Courier New"/>
              <a:sym typeface="Courier New"/>
            </a:endParaRPr>
          </a:p>
        </p:txBody>
      </p:sp>
      <p:pic>
        <p:nvPicPr>
          <p:cNvPr id="143" name="Google Shape;143;p26"/>
          <p:cNvPicPr preferRelativeResize="0"/>
          <p:nvPr/>
        </p:nvPicPr>
        <p:blipFill rotWithShape="1">
          <a:blip r:embed="rId3">
            <a:alphaModFix/>
          </a:blip>
          <a:srcRect b="-3423" l="0" r="-12587" t="0"/>
          <a:stretch/>
        </p:blipFill>
        <p:spPr>
          <a:xfrm>
            <a:off x="5552150" y="1433775"/>
            <a:ext cx="3319900" cy="3423000"/>
          </a:xfrm>
          <a:prstGeom prst="rect">
            <a:avLst/>
          </a:prstGeom>
          <a:noFill/>
          <a:ln cap="flat" cmpd="sng" w="9525">
            <a:solidFill>
              <a:schemeClr val="dk2"/>
            </a:solidFill>
            <a:prstDash val="solid"/>
            <a:round/>
            <a:headEnd len="sm" w="sm" type="none"/>
            <a:tailEnd len="sm" w="sm" type="none"/>
          </a:ln>
        </p:spPr>
      </p:pic>
      <p:graphicFrame>
        <p:nvGraphicFramePr>
          <p:cNvPr id="144" name="Google Shape;144;p26"/>
          <p:cNvGraphicFramePr/>
          <p:nvPr/>
        </p:nvGraphicFramePr>
        <p:xfrm>
          <a:off x="1154575" y="2521325"/>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Lists the number of null values in each column.</a:t>
                      </a:r>
                      <a:endParaRPr sz="1600">
                        <a:latin typeface="Proxima Nova"/>
                        <a:ea typeface="Proxima Nova"/>
                        <a:cs typeface="Proxima Nova"/>
                        <a:sym typeface="Proxima Nova"/>
                      </a:endParaRPr>
                    </a:p>
                  </a:txBody>
                  <a:tcPr marT="91425" marB="91425" marR="91425" marL="91425"/>
                </a:tc>
              </a:tr>
            </a:tbl>
          </a:graphicData>
        </a:graphic>
      </p:graphicFrame>
      <p:sp>
        <p:nvSpPr>
          <p:cNvPr id="145" name="Google Shape;145;p26"/>
          <p:cNvSpPr/>
          <p:nvPr/>
        </p:nvSpPr>
        <p:spPr>
          <a:xfrm>
            <a:off x="5602350" y="2539725"/>
            <a:ext cx="2796000" cy="2349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5602350" y="3987525"/>
            <a:ext cx="2796000" cy="2349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Dropping Columns/Rows</a:t>
            </a:r>
            <a:endParaRPr/>
          </a:p>
        </p:txBody>
      </p:sp>
      <p:sp>
        <p:nvSpPr>
          <p:cNvPr id="152" name="Google Shape;152;p27"/>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(df.dropna())</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pic>
        <p:nvPicPr>
          <p:cNvPr id="153" name="Google Shape;153;p27"/>
          <p:cNvPicPr preferRelativeResize="0"/>
          <p:nvPr/>
        </p:nvPicPr>
        <p:blipFill rotWithShape="1">
          <a:blip r:embed="rId3">
            <a:alphaModFix/>
          </a:blip>
          <a:srcRect b="-13480" l="0" r="0" t="-4975"/>
          <a:stretch/>
        </p:blipFill>
        <p:spPr>
          <a:xfrm>
            <a:off x="948475" y="3034100"/>
            <a:ext cx="7552077" cy="1868125"/>
          </a:xfrm>
          <a:prstGeom prst="rect">
            <a:avLst/>
          </a:prstGeom>
          <a:noFill/>
          <a:ln cap="flat" cmpd="sng" w="9525">
            <a:solidFill>
              <a:schemeClr val="dk2"/>
            </a:solidFill>
            <a:prstDash val="solid"/>
            <a:round/>
            <a:headEnd len="sm" w="sm" type="none"/>
            <a:tailEnd len="sm" w="sm" type="none"/>
          </a:ln>
        </p:spPr>
      </p:pic>
      <p:graphicFrame>
        <p:nvGraphicFramePr>
          <p:cNvPr id="154" name="Google Shape;154;p27"/>
          <p:cNvGraphicFramePr/>
          <p:nvPr/>
        </p:nvGraphicFramePr>
        <p:xfrm>
          <a:off x="4216750" y="1423400"/>
          <a:ext cx="3000000" cy="3000000"/>
        </p:xfrm>
        <a:graphic>
          <a:graphicData uri="http://schemas.openxmlformats.org/drawingml/2006/table">
            <a:tbl>
              <a:tblPr>
                <a:noFill/>
                <a:tableStyleId>{3DA0CF1D-C08A-4A3E-BADF-866B6C21B3A3}</a:tableStyleId>
              </a:tblPr>
              <a:tblGrid>
                <a:gridCol w="3026150"/>
              </a:tblGrid>
              <a:tr h="40597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83930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all </a:t>
                      </a:r>
                      <a:r>
                        <a:rPr i="1" lang="en" sz="1600">
                          <a:latin typeface="Proxima Nova"/>
                          <a:ea typeface="Proxima Nova"/>
                          <a:cs typeface="Proxima Nova"/>
                          <a:sym typeface="Proxima Nova"/>
                        </a:rPr>
                        <a:t>rows</a:t>
                      </a:r>
                      <a:r>
                        <a:rPr lang="en" sz="1600">
                          <a:latin typeface="Proxima Nova"/>
                          <a:ea typeface="Proxima Nova"/>
                          <a:cs typeface="Proxima Nova"/>
                          <a:sym typeface="Proxima Nova"/>
                        </a:rPr>
                        <a:t> that have a missing value.</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Dropping Columns/Rows</a:t>
            </a:r>
            <a:endParaRPr/>
          </a:p>
        </p:txBody>
      </p:sp>
      <p:sp>
        <p:nvSpPr>
          <p:cNvPr id="160" name="Google Shape;160;p28"/>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a:t>
            </a:r>
            <a:r>
              <a:rPr b="1" lang="en" sz="1800">
                <a:latin typeface="Courier New"/>
                <a:ea typeface="Courier New"/>
                <a:cs typeface="Courier New"/>
                <a:sym typeface="Courier New"/>
              </a:rPr>
              <a:t>.dropna(axis=</a:t>
            </a:r>
            <a:r>
              <a:rPr b="1" lang="en" sz="1800">
                <a:solidFill>
                  <a:srgbClr val="0000FF"/>
                </a:solidFill>
                <a:latin typeface="Courier New"/>
                <a:ea typeface="Courier New"/>
                <a:cs typeface="Courier New"/>
                <a:sym typeface="Courier New"/>
              </a:rPr>
              <a:t>1</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p:txBody>
      </p:sp>
      <p:pic>
        <p:nvPicPr>
          <p:cNvPr id="161" name="Google Shape;161;p28"/>
          <p:cNvPicPr preferRelativeResize="0"/>
          <p:nvPr/>
        </p:nvPicPr>
        <p:blipFill rotWithShape="1">
          <a:blip r:embed="rId3">
            <a:alphaModFix/>
          </a:blip>
          <a:srcRect b="0" l="0" r="3836" t="0"/>
          <a:stretch/>
        </p:blipFill>
        <p:spPr>
          <a:xfrm>
            <a:off x="2439825" y="1974225"/>
            <a:ext cx="5850950" cy="2972725"/>
          </a:xfrm>
          <a:prstGeom prst="rect">
            <a:avLst/>
          </a:prstGeom>
          <a:noFill/>
          <a:ln>
            <a:noFill/>
          </a:ln>
        </p:spPr>
      </p:pic>
      <p:pic>
        <p:nvPicPr>
          <p:cNvPr id="162" name="Google Shape;162;p28"/>
          <p:cNvPicPr preferRelativeResize="0"/>
          <p:nvPr/>
        </p:nvPicPr>
        <p:blipFill rotWithShape="1">
          <a:blip r:embed="rId4">
            <a:alphaModFix/>
          </a:blip>
          <a:srcRect b="-1756" l="28795" r="0" t="-2161"/>
          <a:stretch/>
        </p:blipFill>
        <p:spPr>
          <a:xfrm>
            <a:off x="8338875" y="1974225"/>
            <a:ext cx="628100" cy="2972725"/>
          </a:xfrm>
          <a:prstGeom prst="rect">
            <a:avLst/>
          </a:prstGeom>
          <a:noFill/>
          <a:ln>
            <a:noFill/>
          </a:ln>
        </p:spPr>
      </p:pic>
      <p:sp>
        <p:nvSpPr>
          <p:cNvPr id="163" name="Google Shape;163;p28"/>
          <p:cNvSpPr/>
          <p:nvPr/>
        </p:nvSpPr>
        <p:spPr>
          <a:xfrm>
            <a:off x="2363625" y="1974225"/>
            <a:ext cx="6603300" cy="2972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4" name="Google Shape;164;p28"/>
          <p:cNvGraphicFramePr/>
          <p:nvPr/>
        </p:nvGraphicFramePr>
        <p:xfrm>
          <a:off x="182250" y="2376825"/>
          <a:ext cx="3000000" cy="3000000"/>
        </p:xfrm>
        <a:graphic>
          <a:graphicData uri="http://schemas.openxmlformats.org/drawingml/2006/table">
            <a:tbl>
              <a:tblPr>
                <a:noFill/>
                <a:tableStyleId>{3DA0CF1D-C08A-4A3E-BADF-866B6C21B3A3}</a:tableStyleId>
              </a:tblPr>
              <a:tblGrid>
                <a:gridCol w="1955375"/>
              </a:tblGrid>
              <a:tr h="56032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110145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all </a:t>
                      </a:r>
                      <a:r>
                        <a:rPr i="1" lang="en" sz="1600">
                          <a:latin typeface="Proxima Nova"/>
                          <a:ea typeface="Proxima Nova"/>
                          <a:cs typeface="Proxima Nova"/>
                          <a:sym typeface="Proxima Nova"/>
                        </a:rPr>
                        <a:t>columns</a:t>
                      </a:r>
                      <a:r>
                        <a:rPr lang="en" sz="1600">
                          <a:latin typeface="Proxima Nova"/>
                          <a:ea typeface="Proxima Nova"/>
                          <a:cs typeface="Proxima Nova"/>
                          <a:sym typeface="Proxima Nova"/>
                        </a:rPr>
                        <a:t> that have a missing value.</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Dropping Columns/Rows</a:t>
            </a:r>
            <a:endParaRPr/>
          </a:p>
        </p:txBody>
      </p:sp>
      <p:sp>
        <p:nvSpPr>
          <p:cNvPr id="170" name="Google Shape;170;p29"/>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a:t>
            </a:r>
            <a:r>
              <a:rPr b="1" lang="en" sz="1800">
                <a:solidFill>
                  <a:srgbClr val="0B5394"/>
                </a:solidFill>
                <a:latin typeface="Courier New"/>
                <a:ea typeface="Courier New"/>
                <a:cs typeface="Courier New"/>
                <a:sym typeface="Courier New"/>
              </a:rPr>
              <a:t>"birthdate"</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"birthplace"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"weight"</a:t>
            </a: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      axis=</a:t>
            </a:r>
            <a:r>
              <a:rPr b="1" lang="en" sz="1800">
                <a:solidFill>
                  <a:srgbClr val="0000FF"/>
                </a:solidFill>
                <a:latin typeface="Courier New"/>
                <a:ea typeface="Courier New"/>
                <a:cs typeface="Courier New"/>
                <a:sym typeface="Courier New"/>
              </a:rPr>
              <a:t>1</a:t>
            </a: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graphicFrame>
        <p:nvGraphicFramePr>
          <p:cNvPr id="171" name="Google Shape;171;p29"/>
          <p:cNvGraphicFramePr/>
          <p:nvPr/>
        </p:nvGraphicFramePr>
        <p:xfrm>
          <a:off x="258450" y="2529225"/>
          <a:ext cx="3000000" cy="3000000"/>
        </p:xfrm>
        <a:graphic>
          <a:graphicData uri="http://schemas.openxmlformats.org/drawingml/2006/table">
            <a:tbl>
              <a:tblPr>
                <a:noFill/>
                <a:tableStyleId>{3DA0CF1D-C08A-4A3E-BADF-866B6C21B3A3}</a:tableStyleId>
              </a:tblPr>
              <a:tblGrid>
                <a:gridCol w="1955375"/>
              </a:tblGrid>
              <a:tr h="56032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110145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t>
                      </a:r>
                      <a:r>
                        <a:rPr i="1" lang="en" sz="1600">
                          <a:latin typeface="Proxima Nova"/>
                          <a:ea typeface="Proxima Nova"/>
                          <a:cs typeface="Proxima Nova"/>
                          <a:sym typeface="Proxima Nova"/>
                        </a:rPr>
                        <a:t>specific</a:t>
                      </a:r>
                      <a:r>
                        <a:rPr lang="en" sz="1600">
                          <a:latin typeface="Proxima Nova"/>
                          <a:ea typeface="Proxima Nova"/>
                          <a:cs typeface="Proxima Nova"/>
                          <a:sym typeface="Proxima Nova"/>
                        </a:rPr>
                        <a:t> columns or rows.</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Dropping Columns/Rows</a:t>
            </a:r>
            <a:endParaRPr/>
          </a:p>
        </p:txBody>
      </p:sp>
      <p:sp>
        <p:nvSpPr>
          <p:cNvPr id="177" name="Google Shape;177;p30"/>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a:t>
            </a:r>
            <a:r>
              <a:rPr b="1" lang="en" sz="1800">
                <a:solidFill>
                  <a:srgbClr val="0B5394"/>
                </a:solidFill>
                <a:latin typeface="Courier New"/>
                <a:ea typeface="Courier New"/>
                <a:cs typeface="Courier New"/>
                <a:sym typeface="Courier New"/>
              </a:rPr>
              <a:t>"birthdate"</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"birthplace"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"weight"</a:t>
            </a: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      </a:t>
            </a:r>
            <a:r>
              <a:rPr b="1" lang="en" sz="1800">
                <a:highlight>
                  <a:srgbClr val="FFFF00"/>
                </a:highlight>
                <a:latin typeface="Courier New"/>
                <a:ea typeface="Courier New"/>
                <a:cs typeface="Courier New"/>
                <a:sym typeface="Courier New"/>
              </a:rPr>
              <a:t>axis=</a:t>
            </a:r>
            <a:r>
              <a:rPr b="1" lang="en" sz="1800">
                <a:solidFill>
                  <a:srgbClr val="0000FF"/>
                </a:solidFill>
                <a:highlight>
                  <a:srgbClr val="FFFF00"/>
                </a:highlight>
                <a:latin typeface="Courier New"/>
                <a:ea typeface="Courier New"/>
                <a:cs typeface="Courier New"/>
                <a:sym typeface="Courier New"/>
              </a:rPr>
              <a:t>1</a:t>
            </a:r>
            <a:r>
              <a:rPr b="1" lang="en" sz="1800">
                <a:latin typeface="Courier New"/>
                <a:ea typeface="Courier New"/>
                <a:cs typeface="Courier New"/>
                <a:sym typeface="Courier New"/>
              </a:rPr>
              <a:t>, inplace=</a:t>
            </a:r>
            <a:r>
              <a:rPr b="1" lang="en" sz="1800">
                <a:solidFill>
                  <a:srgbClr val="0B5394"/>
                </a:solidFill>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graphicFrame>
        <p:nvGraphicFramePr>
          <p:cNvPr id="178" name="Google Shape;178;p30"/>
          <p:cNvGraphicFramePr/>
          <p:nvPr/>
        </p:nvGraphicFramePr>
        <p:xfrm>
          <a:off x="258450" y="2529225"/>
          <a:ext cx="3000000" cy="3000000"/>
        </p:xfrm>
        <a:graphic>
          <a:graphicData uri="http://schemas.openxmlformats.org/drawingml/2006/table">
            <a:tbl>
              <a:tblPr>
                <a:noFill/>
                <a:tableStyleId>{3DA0CF1D-C08A-4A3E-BADF-866B6C21B3A3}</a:tableStyleId>
              </a:tblPr>
              <a:tblGrid>
                <a:gridCol w="1955375"/>
              </a:tblGrid>
              <a:tr h="56032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110145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t>
                      </a:r>
                      <a:r>
                        <a:rPr i="1" lang="en" sz="1600">
                          <a:latin typeface="Proxima Nova"/>
                          <a:ea typeface="Proxima Nova"/>
                          <a:cs typeface="Proxima Nova"/>
                          <a:sym typeface="Proxima Nova"/>
                        </a:rPr>
                        <a:t>specific</a:t>
                      </a:r>
                      <a:r>
                        <a:rPr lang="en" sz="1600">
                          <a:latin typeface="Proxima Nova"/>
                          <a:ea typeface="Proxima Nova"/>
                          <a:cs typeface="Proxima Nova"/>
                          <a:sym typeface="Proxima Nova"/>
                        </a:rPr>
                        <a:t> columns or rows.</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Dropping Columns/Rows</a:t>
            </a:r>
            <a:endParaRPr/>
          </a:p>
        </p:txBody>
      </p:sp>
      <p:sp>
        <p:nvSpPr>
          <p:cNvPr id="184" name="Google Shape;184;p31"/>
          <p:cNvSpPr txBox="1"/>
          <p:nvPr/>
        </p:nvSpPr>
        <p:spPr>
          <a:xfrm>
            <a:off x="458075" y="1300225"/>
            <a:ext cx="8271300" cy="3423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741B47"/>
                </a:solidFill>
                <a:latin typeface="Courier New"/>
                <a:ea typeface="Courier New"/>
                <a:cs typeface="Courier New"/>
                <a:sym typeface="Courier New"/>
              </a:rPr>
              <a:t>print</a:t>
            </a:r>
            <a:r>
              <a:rPr b="1" lang="en" sz="1800">
                <a:latin typeface="Courier New"/>
                <a:ea typeface="Courier New"/>
                <a:cs typeface="Courier New"/>
                <a:sym typeface="Courier New"/>
              </a:rPr>
              <a:t>(df.drop([</a:t>
            </a:r>
            <a:r>
              <a:rPr b="1" lang="en" sz="1800">
                <a:solidFill>
                  <a:srgbClr val="0B5394"/>
                </a:solidFill>
                <a:latin typeface="Courier New"/>
                <a:ea typeface="Courier New"/>
                <a:cs typeface="Courier New"/>
                <a:sym typeface="Courier New"/>
              </a:rPr>
              <a:t>"birthdate"</a:t>
            </a:r>
            <a:r>
              <a:rPr b="1" lang="en" sz="1800">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"birthplace"</a:t>
            </a:r>
            <a:r>
              <a:rPr b="1" lang="en" sz="1800">
                <a:solidFill>
                  <a:schemeClr val="dk1"/>
                </a:solidFill>
                <a:latin typeface="Courier New"/>
                <a:ea typeface="Courier New"/>
                <a:cs typeface="Courier New"/>
                <a:sym typeface="Courier New"/>
              </a:rPr>
              <a:t>,</a:t>
            </a:r>
            <a:r>
              <a:rPr b="1" lang="en" sz="1800">
                <a:solidFill>
                  <a:srgbClr val="0B5394"/>
                </a:solidFill>
                <a:latin typeface="Courier New"/>
                <a:ea typeface="Courier New"/>
                <a:cs typeface="Courier New"/>
                <a:sym typeface="Courier New"/>
              </a:rPr>
              <a:t> "weight"</a:t>
            </a:r>
            <a:r>
              <a:rPr b="1" lang="en"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rPr b="1" lang="en" sz="1800">
                <a:latin typeface="Courier New"/>
                <a:ea typeface="Courier New"/>
                <a:cs typeface="Courier New"/>
                <a:sym typeface="Courier New"/>
              </a:rPr>
              <a:t>      axis=</a:t>
            </a:r>
            <a:r>
              <a:rPr b="1" lang="en" sz="1800">
                <a:solidFill>
                  <a:srgbClr val="0000FF"/>
                </a:solidFill>
                <a:latin typeface="Courier New"/>
                <a:ea typeface="Courier New"/>
                <a:cs typeface="Courier New"/>
                <a:sym typeface="Courier New"/>
              </a:rPr>
              <a:t>1</a:t>
            </a:r>
            <a:r>
              <a:rPr b="1" lang="en" sz="1800">
                <a:latin typeface="Courier New"/>
                <a:ea typeface="Courier New"/>
                <a:cs typeface="Courier New"/>
                <a:sym typeface="Courier New"/>
              </a:rPr>
              <a:t>, </a:t>
            </a:r>
            <a:r>
              <a:rPr b="1" lang="en" sz="1800">
                <a:highlight>
                  <a:srgbClr val="FFFF00"/>
                </a:highlight>
                <a:latin typeface="Courier New"/>
                <a:ea typeface="Courier New"/>
                <a:cs typeface="Courier New"/>
                <a:sym typeface="Courier New"/>
              </a:rPr>
              <a:t>inplace=</a:t>
            </a:r>
            <a:r>
              <a:rPr b="1" lang="en" sz="1800">
                <a:solidFill>
                  <a:srgbClr val="0B5394"/>
                </a:solidFill>
                <a:highlight>
                  <a:srgbClr val="FFFF00"/>
                </a:highlight>
                <a:latin typeface="Courier New"/>
                <a:ea typeface="Courier New"/>
                <a:cs typeface="Courier New"/>
                <a:sym typeface="Courier New"/>
              </a:rPr>
              <a:t>True</a:t>
            </a:r>
            <a:r>
              <a:rPr b="1" lang="en"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600"/>
              </a:spcBef>
              <a:spcAft>
                <a:spcPts val="0"/>
              </a:spcAft>
              <a:buNone/>
            </a:pPr>
            <a:r>
              <a:t/>
            </a:r>
            <a:endParaRPr b="1" sz="1800">
              <a:solidFill>
                <a:srgbClr val="741B47"/>
              </a:solidFill>
              <a:latin typeface="Courier New"/>
              <a:ea typeface="Courier New"/>
              <a:cs typeface="Courier New"/>
              <a:sym typeface="Courier New"/>
            </a:endParaRPr>
          </a:p>
        </p:txBody>
      </p:sp>
      <p:graphicFrame>
        <p:nvGraphicFramePr>
          <p:cNvPr id="185" name="Google Shape;185;p31"/>
          <p:cNvGraphicFramePr/>
          <p:nvPr/>
        </p:nvGraphicFramePr>
        <p:xfrm>
          <a:off x="258450" y="2529225"/>
          <a:ext cx="3000000" cy="3000000"/>
        </p:xfrm>
        <a:graphic>
          <a:graphicData uri="http://schemas.openxmlformats.org/drawingml/2006/table">
            <a:tbl>
              <a:tblPr>
                <a:noFill/>
                <a:tableStyleId>{3DA0CF1D-C08A-4A3E-BADF-866B6C21B3A3}</a:tableStyleId>
              </a:tblPr>
              <a:tblGrid>
                <a:gridCol w="1955375"/>
              </a:tblGrid>
              <a:tr h="560325">
                <a:tc>
                  <a:txBody>
                    <a:bodyPr/>
                    <a:lstStyle/>
                    <a:p>
                      <a:pPr indent="0" lvl="0" marL="0" rtl="0" algn="l">
                        <a:spcBef>
                          <a:spcPts val="0"/>
                        </a:spcBef>
                        <a:spcAft>
                          <a:spcPts val="0"/>
                        </a:spcAft>
                        <a:buNone/>
                      </a:pPr>
                      <a:r>
                        <a:rPr b="1" lang="en" sz="1600">
                          <a:latin typeface="Proxima Nova"/>
                          <a:ea typeface="Proxima Nova"/>
                          <a:cs typeface="Proxima Nova"/>
                          <a:sym typeface="Proxima Nova"/>
                        </a:rPr>
                        <a:t>What does it do?</a:t>
                      </a:r>
                      <a:endParaRPr b="1" sz="1600">
                        <a:latin typeface="Proxima Nova"/>
                        <a:ea typeface="Proxima Nova"/>
                        <a:cs typeface="Proxima Nova"/>
                        <a:sym typeface="Proxima Nova"/>
                      </a:endParaRPr>
                    </a:p>
                  </a:txBody>
                  <a:tcPr marT="91425" marB="91425" marR="91425" marL="91425">
                    <a:solidFill>
                      <a:srgbClr val="EFEFEF"/>
                    </a:solidFill>
                  </a:tcPr>
                </a:tc>
              </a:tr>
              <a:tr h="1101450">
                <a:tc>
                  <a:txBody>
                    <a:bodyPr/>
                    <a:lstStyle/>
                    <a:p>
                      <a:pPr indent="0" lvl="0" marL="0" rtl="0" algn="l">
                        <a:spcBef>
                          <a:spcPts val="0"/>
                        </a:spcBef>
                        <a:spcAft>
                          <a:spcPts val="0"/>
                        </a:spcAft>
                        <a:buNone/>
                      </a:pPr>
                      <a:r>
                        <a:rPr lang="en" sz="1600">
                          <a:latin typeface="Proxima Nova"/>
                          <a:ea typeface="Proxima Nova"/>
                          <a:cs typeface="Proxima Nova"/>
                          <a:sym typeface="Proxima Nova"/>
                        </a:rPr>
                        <a:t>Drops </a:t>
                      </a:r>
                      <a:r>
                        <a:rPr i="1" lang="en" sz="1600">
                          <a:latin typeface="Proxima Nova"/>
                          <a:ea typeface="Proxima Nova"/>
                          <a:cs typeface="Proxima Nova"/>
                          <a:sym typeface="Proxima Nova"/>
                        </a:rPr>
                        <a:t>specific</a:t>
                      </a:r>
                      <a:r>
                        <a:rPr lang="en" sz="1600">
                          <a:latin typeface="Proxima Nova"/>
                          <a:ea typeface="Proxima Nova"/>
                          <a:cs typeface="Proxima Nova"/>
                          <a:sym typeface="Proxima Nova"/>
                        </a:rPr>
                        <a:t> columns or rows.</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